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969" r:id="rId2"/>
    <p:sldId id="1349" r:id="rId3"/>
    <p:sldId id="989" r:id="rId4"/>
    <p:sldId id="967" r:id="rId5"/>
    <p:sldId id="1104" r:id="rId6"/>
    <p:sldId id="1453" r:id="rId7"/>
    <p:sldId id="1534" r:id="rId8"/>
    <p:sldId id="1467" r:id="rId9"/>
    <p:sldId id="1531" r:id="rId10"/>
    <p:sldId id="1497" r:id="rId11"/>
    <p:sldId id="1387" r:id="rId12"/>
    <p:sldId id="1498" r:id="rId13"/>
    <p:sldId id="1532" r:id="rId14"/>
    <p:sldId id="1502" r:id="rId15"/>
    <p:sldId id="1503" r:id="rId16"/>
    <p:sldId id="1510" r:id="rId17"/>
    <p:sldId id="1508" r:id="rId18"/>
    <p:sldId id="1519" r:id="rId19"/>
    <p:sldId id="1512" r:id="rId20"/>
    <p:sldId id="1520" r:id="rId21"/>
    <p:sldId id="1527" r:id="rId22"/>
    <p:sldId id="1533" r:id="rId23"/>
    <p:sldId id="1535" r:id="rId24"/>
    <p:sldId id="1522" r:id="rId25"/>
    <p:sldId id="1424" r:id="rId26"/>
    <p:sldId id="1435" r:id="rId27"/>
    <p:sldId id="1436" r:id="rId28"/>
    <p:sldId id="1437" r:id="rId29"/>
    <p:sldId id="1438" r:id="rId30"/>
    <p:sldId id="1439" r:id="rId31"/>
    <p:sldId id="1440" r:id="rId32"/>
    <p:sldId id="1441" r:id="rId33"/>
    <p:sldId id="1442" r:id="rId34"/>
    <p:sldId id="1443" r:id="rId35"/>
  </p:sldIdLst>
  <p:sldSz cx="9145588" cy="6859588"/>
  <p:notesSz cx="6797675" cy="9926638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u="sng" kern="1200">
        <a:solidFill>
          <a:srgbClr val="000000"/>
        </a:solidFill>
        <a:latin typeface="標楷體" pitchFamily="65" charset="-12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u="sng" kern="1200">
        <a:solidFill>
          <a:srgbClr val="000000"/>
        </a:solidFill>
        <a:latin typeface="標楷體" pitchFamily="65" charset="-12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u="sng" kern="1200">
        <a:solidFill>
          <a:srgbClr val="000000"/>
        </a:solidFill>
        <a:latin typeface="標楷體" pitchFamily="65" charset="-12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u="sng" kern="1200">
        <a:solidFill>
          <a:srgbClr val="000000"/>
        </a:solidFill>
        <a:latin typeface="標楷體" pitchFamily="65" charset="-12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u="sng" kern="1200">
        <a:solidFill>
          <a:srgbClr val="000000"/>
        </a:solidFill>
        <a:latin typeface="標楷體" pitchFamily="65" charset="-120"/>
        <a:ea typeface="新細明體" charset="-120"/>
        <a:cs typeface="+mn-cs"/>
      </a:defRPr>
    </a:lvl5pPr>
    <a:lvl6pPr marL="2286000" algn="l" defTabSz="914400" rtl="0" eaLnBrk="1" latinLnBrk="0" hangingPunct="1">
      <a:defRPr kumimoji="1" sz="2000" u="sng" kern="1200">
        <a:solidFill>
          <a:srgbClr val="000000"/>
        </a:solidFill>
        <a:latin typeface="標楷體" pitchFamily="65" charset="-120"/>
        <a:ea typeface="新細明體" charset="-120"/>
        <a:cs typeface="+mn-cs"/>
      </a:defRPr>
    </a:lvl6pPr>
    <a:lvl7pPr marL="2743200" algn="l" defTabSz="914400" rtl="0" eaLnBrk="1" latinLnBrk="0" hangingPunct="1">
      <a:defRPr kumimoji="1" sz="2000" u="sng" kern="1200">
        <a:solidFill>
          <a:srgbClr val="000000"/>
        </a:solidFill>
        <a:latin typeface="標楷體" pitchFamily="65" charset="-120"/>
        <a:ea typeface="新細明體" charset="-120"/>
        <a:cs typeface="+mn-cs"/>
      </a:defRPr>
    </a:lvl7pPr>
    <a:lvl8pPr marL="3200400" algn="l" defTabSz="914400" rtl="0" eaLnBrk="1" latinLnBrk="0" hangingPunct="1">
      <a:defRPr kumimoji="1" sz="2000" u="sng" kern="1200">
        <a:solidFill>
          <a:srgbClr val="000000"/>
        </a:solidFill>
        <a:latin typeface="標楷體" pitchFamily="65" charset="-120"/>
        <a:ea typeface="新細明體" charset="-120"/>
        <a:cs typeface="+mn-cs"/>
      </a:defRPr>
    </a:lvl8pPr>
    <a:lvl9pPr marL="3657600" algn="l" defTabSz="914400" rtl="0" eaLnBrk="1" latinLnBrk="0" hangingPunct="1">
      <a:defRPr kumimoji="1" sz="2000" u="sng" kern="1200">
        <a:solidFill>
          <a:srgbClr val="000000"/>
        </a:solidFill>
        <a:latin typeface="標楷體" pitchFamily="65" charset="-12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1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99"/>
    <a:srgbClr val="FF6600"/>
    <a:srgbClr val="FFD85B"/>
    <a:srgbClr val="FF9900"/>
    <a:srgbClr val="FF3399"/>
    <a:srgbClr val="FFFF66"/>
    <a:srgbClr val="3C1288"/>
    <a:srgbClr val="CC9900"/>
    <a:srgbClr val="353F3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88916" autoAdjust="0"/>
  </p:normalViewPr>
  <p:slideViewPr>
    <p:cSldViewPr>
      <p:cViewPr>
        <p:scale>
          <a:sx n="87" d="100"/>
          <a:sy n="87" d="100"/>
        </p:scale>
        <p:origin x="-1512" y="226"/>
      </p:cViewPr>
      <p:guideLst>
        <p:guide orient="horz" pos="2161"/>
        <p:guide pos="2881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293" cy="496961"/>
          </a:xfrm>
          <a:prstGeom prst="rect">
            <a:avLst/>
          </a:prstGeom>
        </p:spPr>
        <p:txBody>
          <a:bodyPr vert="horz" lIns="90443" tIns="45222" rIns="90443" bIns="45222" rtlCol="0"/>
          <a:lstStyle>
            <a:lvl1pPr algn="l">
              <a:defRPr sz="1200"/>
            </a:lvl1pPr>
          </a:lstStyle>
          <a:p>
            <a:r>
              <a:rPr lang="en-US" altLang="zh-TW"/>
              <a:t>1-10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815" y="0"/>
            <a:ext cx="2945293" cy="496961"/>
          </a:xfrm>
          <a:prstGeom prst="rect">
            <a:avLst/>
          </a:prstGeom>
        </p:spPr>
        <p:txBody>
          <a:bodyPr vert="horz" lIns="90443" tIns="45222" rIns="90443" bIns="45222" rtlCol="0"/>
          <a:lstStyle>
            <a:lvl1pPr algn="r">
              <a:defRPr sz="1200"/>
            </a:lvl1pPr>
          </a:lstStyle>
          <a:p>
            <a:fld id="{49145C91-2930-44EE-A4FF-3D68DF1D204B}" type="datetimeFigureOut">
              <a:rPr lang="zh-TW" altLang="en-US" smtClean="0"/>
              <a:pPr/>
              <a:t>2021/7/19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28105"/>
            <a:ext cx="2945293" cy="496961"/>
          </a:xfrm>
          <a:prstGeom prst="rect">
            <a:avLst/>
          </a:prstGeom>
        </p:spPr>
        <p:txBody>
          <a:bodyPr vert="horz" lIns="90443" tIns="45222" rIns="90443" bIns="45222" rtlCol="0" anchor="b"/>
          <a:lstStyle>
            <a:lvl1pPr algn="l">
              <a:defRPr sz="1200"/>
            </a:lvl1pPr>
          </a:lstStyle>
          <a:p>
            <a:r>
              <a:rPr lang="en-US" altLang="zh-TW"/>
              <a:t>29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815" y="9428105"/>
            <a:ext cx="2945293" cy="496961"/>
          </a:xfrm>
          <a:prstGeom prst="rect">
            <a:avLst/>
          </a:prstGeom>
        </p:spPr>
        <p:txBody>
          <a:bodyPr vert="horz" lIns="90443" tIns="45222" rIns="90443" bIns="45222" rtlCol="0" anchor="b"/>
          <a:lstStyle>
            <a:lvl1pPr algn="r">
              <a:defRPr sz="1200"/>
            </a:lvl1pPr>
          </a:lstStyle>
          <a:p>
            <a:fld id="{76E7C726-F92D-4D1F-97D1-2A77855477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02112240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3"/>
            <a:ext cx="2945293" cy="49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25" tIns="47764" rIns="95525" bIns="47764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 u="none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/>
              <a:t>1-10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50816" y="3"/>
            <a:ext cx="2945293" cy="49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25" tIns="47764" rIns="95525" bIns="47764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 u="none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D3708F2-D6FF-4A21-A2D5-4575127AF9F1}" type="datetimeFigureOut">
              <a:rPr lang="zh-TW" altLang="en-US"/>
              <a:pPr>
                <a:defRPr/>
              </a:pPr>
              <a:t>2021/7/19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0938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39" tIns="47769" rIns="95539" bIns="47769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927" y="4714842"/>
            <a:ext cx="5437827" cy="4467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25" tIns="47764" rIns="95525" bIns="477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428106"/>
            <a:ext cx="2945293" cy="49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25" tIns="47764" rIns="95525" bIns="47764" numCol="1" anchor="b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 u="none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/>
              <a:t>29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50816" y="9428106"/>
            <a:ext cx="2945293" cy="49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25" tIns="47764" rIns="95525" bIns="47764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 u="none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CC8C3C4-D07F-482B-A7CF-1536CAC5354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60175274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7172" name="投影片編號版面配置區 3"/>
          <p:cNvSpPr txBox="1">
            <a:spLocks noGrp="1"/>
          </p:cNvSpPr>
          <p:nvPr/>
        </p:nvSpPr>
        <p:spPr bwMode="auto">
          <a:xfrm>
            <a:off x="3850816" y="9428106"/>
            <a:ext cx="2945293" cy="49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14" tIns="47757" rIns="95514" bIns="47757" anchor="b"/>
          <a:lstStyle/>
          <a:p>
            <a:pPr algn="r">
              <a:defRPr/>
            </a:pPr>
            <a:fld id="{AC6C88FD-02E7-4E86-BBBD-03D67BC9DA04}" type="slidenum">
              <a:rPr kumimoji="0" lang="zh-TW" altLang="en-US" sz="1300" u="none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1</a:t>
            </a:fld>
            <a:endParaRPr kumimoji="0" lang="zh-TW" altLang="en-US" sz="1300" u="none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7318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7172" name="投影片編號版面配置區 3"/>
          <p:cNvSpPr txBox="1">
            <a:spLocks noGrp="1"/>
          </p:cNvSpPr>
          <p:nvPr/>
        </p:nvSpPr>
        <p:spPr bwMode="auto">
          <a:xfrm>
            <a:off x="3850816" y="9428106"/>
            <a:ext cx="2945293" cy="49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14" tIns="47757" rIns="95514" bIns="47757" anchor="b"/>
          <a:lstStyle/>
          <a:p>
            <a:pPr algn="r">
              <a:defRPr/>
            </a:pPr>
            <a:fld id="{AC6C88FD-02E7-4E86-BBBD-03D67BC9DA04}" type="slidenum">
              <a:rPr kumimoji="0" lang="zh-TW" altLang="en-US" sz="1300" u="none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25</a:t>
            </a:fld>
            <a:endParaRPr kumimoji="0" lang="zh-TW" altLang="en-US" sz="1300" u="none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9781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7172" name="投影片編號版面配置區 3"/>
          <p:cNvSpPr txBox="1">
            <a:spLocks noGrp="1"/>
          </p:cNvSpPr>
          <p:nvPr/>
        </p:nvSpPr>
        <p:spPr bwMode="auto">
          <a:xfrm>
            <a:off x="3850816" y="9428106"/>
            <a:ext cx="2945293" cy="49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14" tIns="47757" rIns="95514" bIns="47757" anchor="b"/>
          <a:lstStyle/>
          <a:p>
            <a:pPr algn="r">
              <a:defRPr/>
            </a:pPr>
            <a:fld id="{AC6C88FD-02E7-4E86-BBBD-03D67BC9DA04}" type="slidenum">
              <a:rPr kumimoji="0" lang="zh-TW" altLang="en-US" sz="1300" u="none">
                <a:solidFill>
                  <a:prstClr val="black"/>
                </a:solidFill>
                <a:latin typeface="Calibri"/>
                <a:ea typeface="新細明體"/>
              </a:rPr>
              <a:pPr algn="r">
                <a:defRPr/>
              </a:pPr>
              <a:t>26</a:t>
            </a:fld>
            <a:endParaRPr kumimoji="0" lang="zh-TW" altLang="en-US" sz="1300" u="none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124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7172" name="投影片編號版面配置區 3"/>
          <p:cNvSpPr txBox="1">
            <a:spLocks noGrp="1"/>
          </p:cNvSpPr>
          <p:nvPr/>
        </p:nvSpPr>
        <p:spPr bwMode="auto">
          <a:xfrm>
            <a:off x="3850816" y="9428106"/>
            <a:ext cx="2945293" cy="49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14" tIns="47757" rIns="95514" bIns="47757" anchor="b"/>
          <a:lstStyle/>
          <a:p>
            <a:pPr algn="r">
              <a:defRPr/>
            </a:pPr>
            <a:fld id="{AC6C88FD-02E7-4E86-BBBD-03D67BC9DA04}" type="slidenum">
              <a:rPr kumimoji="0" lang="zh-TW" altLang="en-US" sz="1300" u="none">
                <a:solidFill>
                  <a:prstClr val="black"/>
                </a:solidFill>
                <a:latin typeface="Calibri"/>
                <a:ea typeface="新細明體"/>
              </a:rPr>
              <a:pPr algn="r">
                <a:defRPr/>
              </a:pPr>
              <a:t>27</a:t>
            </a:fld>
            <a:endParaRPr kumimoji="0" lang="zh-TW" altLang="en-US" sz="1300" u="none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1024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7172" name="投影片編號版面配置區 3"/>
          <p:cNvSpPr txBox="1">
            <a:spLocks noGrp="1"/>
          </p:cNvSpPr>
          <p:nvPr/>
        </p:nvSpPr>
        <p:spPr bwMode="auto">
          <a:xfrm>
            <a:off x="3850816" y="9428106"/>
            <a:ext cx="2945293" cy="49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14" tIns="47757" rIns="95514" bIns="47757" anchor="b"/>
          <a:lstStyle/>
          <a:p>
            <a:pPr algn="r">
              <a:defRPr/>
            </a:pPr>
            <a:fld id="{AC6C88FD-02E7-4E86-BBBD-03D67BC9DA04}" type="slidenum">
              <a:rPr kumimoji="0" lang="zh-TW" altLang="en-US" sz="1300" u="none">
                <a:solidFill>
                  <a:prstClr val="black"/>
                </a:solidFill>
                <a:latin typeface="Calibri"/>
                <a:ea typeface="新細明體"/>
              </a:rPr>
              <a:pPr algn="r">
                <a:defRPr/>
              </a:pPr>
              <a:t>28</a:t>
            </a:fld>
            <a:endParaRPr kumimoji="0" lang="zh-TW" altLang="en-US" sz="1300" u="none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78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7172" name="投影片編號版面配置區 3"/>
          <p:cNvSpPr txBox="1">
            <a:spLocks noGrp="1"/>
          </p:cNvSpPr>
          <p:nvPr/>
        </p:nvSpPr>
        <p:spPr bwMode="auto">
          <a:xfrm>
            <a:off x="3850816" y="9428106"/>
            <a:ext cx="2945293" cy="49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14" tIns="47757" rIns="95514" bIns="47757" anchor="b"/>
          <a:lstStyle/>
          <a:p>
            <a:pPr algn="r">
              <a:defRPr/>
            </a:pPr>
            <a:fld id="{AC6C88FD-02E7-4E86-BBBD-03D67BC9DA04}" type="slidenum">
              <a:rPr kumimoji="0" lang="zh-TW" altLang="en-US" sz="1300" u="none">
                <a:solidFill>
                  <a:prstClr val="black"/>
                </a:solidFill>
                <a:latin typeface="Calibri"/>
                <a:ea typeface="新細明體"/>
              </a:rPr>
              <a:pPr algn="r">
                <a:defRPr/>
              </a:pPr>
              <a:t>29</a:t>
            </a:fld>
            <a:endParaRPr kumimoji="0" lang="zh-TW" altLang="en-US" sz="1300" u="none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5637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7172" name="投影片編號版面配置區 3"/>
          <p:cNvSpPr txBox="1">
            <a:spLocks noGrp="1"/>
          </p:cNvSpPr>
          <p:nvPr/>
        </p:nvSpPr>
        <p:spPr bwMode="auto">
          <a:xfrm>
            <a:off x="3850816" y="9428106"/>
            <a:ext cx="2945293" cy="49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14" tIns="47757" rIns="95514" bIns="47757" anchor="b"/>
          <a:lstStyle/>
          <a:p>
            <a:pPr algn="r">
              <a:defRPr/>
            </a:pPr>
            <a:fld id="{AC6C88FD-02E7-4E86-BBBD-03D67BC9DA04}" type="slidenum">
              <a:rPr kumimoji="0" lang="zh-TW" altLang="en-US" sz="1300" u="none">
                <a:solidFill>
                  <a:prstClr val="black"/>
                </a:solidFill>
                <a:latin typeface="Calibri"/>
                <a:ea typeface="新細明體"/>
              </a:rPr>
              <a:pPr algn="r">
                <a:defRPr/>
              </a:pPr>
              <a:t>30</a:t>
            </a:fld>
            <a:endParaRPr kumimoji="0" lang="zh-TW" altLang="en-US" sz="1300" u="none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0700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7172" name="投影片編號版面配置區 3"/>
          <p:cNvSpPr txBox="1">
            <a:spLocks noGrp="1"/>
          </p:cNvSpPr>
          <p:nvPr/>
        </p:nvSpPr>
        <p:spPr bwMode="auto">
          <a:xfrm>
            <a:off x="3850816" y="9428106"/>
            <a:ext cx="2945293" cy="49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14" tIns="47757" rIns="95514" bIns="47757" anchor="b"/>
          <a:lstStyle/>
          <a:p>
            <a:pPr algn="r">
              <a:defRPr/>
            </a:pPr>
            <a:fld id="{AC6C88FD-02E7-4E86-BBBD-03D67BC9DA04}" type="slidenum">
              <a:rPr kumimoji="0" lang="zh-TW" altLang="en-US" sz="1300" u="none">
                <a:solidFill>
                  <a:prstClr val="black"/>
                </a:solidFill>
                <a:latin typeface="Calibri"/>
                <a:ea typeface="新細明體"/>
              </a:rPr>
              <a:pPr algn="r">
                <a:defRPr/>
              </a:pPr>
              <a:t>31</a:t>
            </a:fld>
            <a:endParaRPr kumimoji="0" lang="zh-TW" altLang="en-US" sz="1300" u="none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3776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7172" name="投影片編號版面配置區 3"/>
          <p:cNvSpPr txBox="1">
            <a:spLocks noGrp="1"/>
          </p:cNvSpPr>
          <p:nvPr/>
        </p:nvSpPr>
        <p:spPr bwMode="auto">
          <a:xfrm>
            <a:off x="3850816" y="9428106"/>
            <a:ext cx="2945293" cy="49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14" tIns="47757" rIns="95514" bIns="47757" anchor="b"/>
          <a:lstStyle/>
          <a:p>
            <a:pPr algn="r">
              <a:defRPr/>
            </a:pPr>
            <a:fld id="{AC6C88FD-02E7-4E86-BBBD-03D67BC9DA04}" type="slidenum">
              <a:rPr kumimoji="0" lang="zh-TW" altLang="en-US" sz="1300" u="none">
                <a:solidFill>
                  <a:prstClr val="black"/>
                </a:solidFill>
                <a:latin typeface="Calibri"/>
                <a:ea typeface="新細明體"/>
              </a:rPr>
              <a:pPr algn="r">
                <a:defRPr/>
              </a:pPr>
              <a:t>32</a:t>
            </a:fld>
            <a:endParaRPr kumimoji="0" lang="zh-TW" altLang="en-US" sz="1300" u="none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6615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7172" name="投影片編號版面配置區 3"/>
          <p:cNvSpPr txBox="1">
            <a:spLocks noGrp="1"/>
          </p:cNvSpPr>
          <p:nvPr/>
        </p:nvSpPr>
        <p:spPr bwMode="auto">
          <a:xfrm>
            <a:off x="3850816" y="9428106"/>
            <a:ext cx="2945293" cy="49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14" tIns="47757" rIns="95514" bIns="47757" anchor="b"/>
          <a:lstStyle/>
          <a:p>
            <a:pPr algn="r">
              <a:defRPr/>
            </a:pPr>
            <a:fld id="{AC6C88FD-02E7-4E86-BBBD-03D67BC9DA04}" type="slidenum">
              <a:rPr kumimoji="0" lang="zh-TW" altLang="en-US" sz="1300" u="none">
                <a:solidFill>
                  <a:prstClr val="black"/>
                </a:solidFill>
                <a:latin typeface="Calibri"/>
                <a:ea typeface="新細明體"/>
              </a:rPr>
              <a:pPr algn="r">
                <a:defRPr/>
              </a:pPr>
              <a:t>33</a:t>
            </a:fld>
            <a:endParaRPr kumimoji="0" lang="zh-TW" altLang="en-US" sz="1300" u="none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6615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7172" name="投影片編號版面配置區 3"/>
          <p:cNvSpPr txBox="1">
            <a:spLocks noGrp="1"/>
          </p:cNvSpPr>
          <p:nvPr/>
        </p:nvSpPr>
        <p:spPr bwMode="auto">
          <a:xfrm>
            <a:off x="3850816" y="9428106"/>
            <a:ext cx="2945293" cy="49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14" tIns="47757" rIns="95514" bIns="47757" anchor="b"/>
          <a:lstStyle/>
          <a:p>
            <a:pPr algn="r">
              <a:defRPr/>
            </a:pPr>
            <a:fld id="{AC6C88FD-02E7-4E86-BBBD-03D67BC9DA04}" type="slidenum">
              <a:rPr kumimoji="0" lang="zh-TW" altLang="en-US" sz="1300" u="none">
                <a:solidFill>
                  <a:prstClr val="black"/>
                </a:solidFill>
                <a:latin typeface="Calibri"/>
                <a:ea typeface="新細明體"/>
              </a:rPr>
              <a:pPr algn="r">
                <a:defRPr/>
              </a:pPr>
              <a:t>34</a:t>
            </a:fld>
            <a:endParaRPr kumimoji="0" lang="zh-TW" altLang="en-US" sz="1300" u="none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6615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7172" name="投影片編號版面配置區 3"/>
          <p:cNvSpPr txBox="1">
            <a:spLocks noGrp="1"/>
          </p:cNvSpPr>
          <p:nvPr/>
        </p:nvSpPr>
        <p:spPr bwMode="auto">
          <a:xfrm>
            <a:off x="3850816" y="9428106"/>
            <a:ext cx="2945293" cy="49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14" tIns="47757" rIns="95514" bIns="47757" anchor="b"/>
          <a:lstStyle/>
          <a:p>
            <a:pPr algn="r">
              <a:defRPr/>
            </a:pPr>
            <a:fld id="{AC6C88FD-02E7-4E86-BBBD-03D67BC9DA04}" type="slidenum">
              <a:rPr kumimoji="0" lang="zh-TW" altLang="en-US" sz="1300" u="none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2</a:t>
            </a:fld>
            <a:endParaRPr kumimoji="0" lang="zh-TW" altLang="en-US" sz="1300" u="none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7318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7172" name="投影片編號版面配置區 3"/>
          <p:cNvSpPr txBox="1">
            <a:spLocks noGrp="1"/>
          </p:cNvSpPr>
          <p:nvPr/>
        </p:nvSpPr>
        <p:spPr bwMode="auto">
          <a:xfrm>
            <a:off x="3850816" y="9428106"/>
            <a:ext cx="2945293" cy="49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14" tIns="47757" rIns="95514" bIns="47757" anchor="b"/>
          <a:lstStyle/>
          <a:p>
            <a:pPr algn="r">
              <a:defRPr/>
            </a:pPr>
            <a:fld id="{AC6C88FD-02E7-4E86-BBBD-03D67BC9DA04}" type="slidenum">
              <a:rPr kumimoji="0" lang="zh-TW" altLang="en-US" sz="1300" u="none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3</a:t>
            </a:fld>
            <a:endParaRPr kumimoji="0" lang="zh-TW" altLang="en-US" sz="1300" u="none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3710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7172" name="投影片編號版面配置區 3"/>
          <p:cNvSpPr txBox="1">
            <a:spLocks noGrp="1"/>
          </p:cNvSpPr>
          <p:nvPr/>
        </p:nvSpPr>
        <p:spPr bwMode="auto">
          <a:xfrm>
            <a:off x="3850816" y="9428106"/>
            <a:ext cx="2945293" cy="49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14" tIns="47757" rIns="95514" bIns="47757" anchor="b"/>
          <a:lstStyle/>
          <a:p>
            <a:pPr algn="r">
              <a:defRPr/>
            </a:pPr>
            <a:fld id="{AC6C88FD-02E7-4E86-BBBD-03D67BC9DA04}" type="slidenum">
              <a:rPr kumimoji="0" lang="zh-TW" altLang="en-US" sz="1300" u="none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4</a:t>
            </a:fld>
            <a:endParaRPr kumimoji="0" lang="zh-TW" altLang="en-US" sz="1300" u="none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1298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7172" name="投影片編號版面配置區 3"/>
          <p:cNvSpPr txBox="1">
            <a:spLocks noGrp="1"/>
          </p:cNvSpPr>
          <p:nvPr/>
        </p:nvSpPr>
        <p:spPr bwMode="auto">
          <a:xfrm>
            <a:off x="3850816" y="9428106"/>
            <a:ext cx="2945293" cy="49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14" tIns="47757" rIns="95514" bIns="47757" anchor="b"/>
          <a:lstStyle/>
          <a:p>
            <a:pPr algn="r">
              <a:defRPr/>
            </a:pPr>
            <a:fld id="{AC6C88FD-02E7-4E86-BBBD-03D67BC9DA04}" type="slidenum">
              <a:rPr kumimoji="0" lang="zh-TW" altLang="en-US" sz="1300" u="none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5</a:t>
            </a:fld>
            <a:endParaRPr kumimoji="0" lang="zh-TW" altLang="en-US" sz="1300" u="none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1305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 dirty="0"/>
          </a:p>
        </p:txBody>
      </p:sp>
      <p:sp>
        <p:nvSpPr>
          <p:cNvPr id="7172" name="投影片編號版面配置區 3"/>
          <p:cNvSpPr txBox="1">
            <a:spLocks noGrp="1"/>
          </p:cNvSpPr>
          <p:nvPr/>
        </p:nvSpPr>
        <p:spPr bwMode="auto">
          <a:xfrm>
            <a:off x="3850816" y="9428106"/>
            <a:ext cx="2945293" cy="49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14" tIns="47757" rIns="95514" bIns="47757" anchor="b"/>
          <a:lstStyle/>
          <a:p>
            <a:pPr algn="r">
              <a:defRPr/>
            </a:pPr>
            <a:fld id="{AC6C88FD-02E7-4E86-BBBD-03D67BC9DA04}" type="slidenum">
              <a:rPr kumimoji="0" lang="zh-TW" altLang="en-US" sz="1300" u="none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6</a:t>
            </a:fld>
            <a:endParaRPr kumimoji="0" lang="zh-TW" altLang="en-US" sz="1300" u="none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3231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7172" name="投影片編號版面配置區 3"/>
          <p:cNvSpPr txBox="1">
            <a:spLocks noGrp="1"/>
          </p:cNvSpPr>
          <p:nvPr/>
        </p:nvSpPr>
        <p:spPr bwMode="auto">
          <a:xfrm>
            <a:off x="3850816" y="9428106"/>
            <a:ext cx="2945293" cy="49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14" tIns="47757" rIns="95514" bIns="47757" anchor="b"/>
          <a:lstStyle/>
          <a:p>
            <a:pPr algn="r">
              <a:defRPr/>
            </a:pPr>
            <a:fld id="{AC6C88FD-02E7-4E86-BBBD-03D67BC9DA04}" type="slidenum">
              <a:rPr kumimoji="0" lang="zh-TW" altLang="en-US" sz="1300" u="none">
                <a:solidFill>
                  <a:prstClr val="black"/>
                </a:solidFill>
                <a:latin typeface="Calibri"/>
                <a:ea typeface="新細明體"/>
              </a:rPr>
              <a:pPr algn="r">
                <a:defRPr/>
              </a:pPr>
              <a:t>17</a:t>
            </a:fld>
            <a:endParaRPr kumimoji="0" lang="zh-TW" altLang="en-US" sz="1300" u="none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9781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29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C8C3C4-D07F-482B-A7CF-1536CAC5354B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7172" name="投影片編號版面配置區 3"/>
          <p:cNvSpPr txBox="1">
            <a:spLocks noGrp="1"/>
          </p:cNvSpPr>
          <p:nvPr/>
        </p:nvSpPr>
        <p:spPr bwMode="auto">
          <a:xfrm>
            <a:off x="3850816" y="9428106"/>
            <a:ext cx="2945293" cy="49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14" tIns="47757" rIns="95514" bIns="47757" anchor="b"/>
          <a:lstStyle/>
          <a:p>
            <a:pPr algn="r">
              <a:defRPr/>
            </a:pPr>
            <a:fld id="{AC6C88FD-02E7-4E86-BBBD-03D67BC9DA04}" type="slidenum">
              <a:rPr kumimoji="0" lang="zh-TW" altLang="en-US" sz="1300" u="none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24</a:t>
            </a:fld>
            <a:endParaRPr kumimoji="0" lang="zh-TW" altLang="en-US" sz="1300" u="none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9781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Animated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ey_boxes"/>
          <p:cNvPicPr>
            <a:picLocks noChangeAspect="1"/>
          </p:cNvPicPr>
          <p:nvPr userDrawn="1"/>
        </p:nvPicPr>
        <p:blipFill>
          <a:blip r:embed="rId2" cstate="print"/>
          <a:srcRect t="6950" b="8002"/>
          <a:stretch>
            <a:fillRect/>
          </a:stretch>
        </p:blipFill>
        <p:spPr bwMode="auto">
          <a:xfrm>
            <a:off x="0" y="693738"/>
            <a:ext cx="9145588" cy="616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side_grey_gradient"/>
          <p:cNvPicPr>
            <a:picLocks noChangeAspect="1"/>
          </p:cNvPicPr>
          <p:nvPr userDrawn="1"/>
        </p:nvPicPr>
        <p:blipFill>
          <a:blip r:embed="rId3" cstate="print"/>
          <a:srcRect r="96461"/>
          <a:stretch>
            <a:fillRect/>
          </a:stretch>
        </p:blipFill>
        <p:spPr bwMode="auto">
          <a:xfrm>
            <a:off x="0" y="0"/>
            <a:ext cx="32385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/>
        </p:nvSpPr>
        <p:spPr bwMode="auto">
          <a:xfrm>
            <a:off x="457200" y="1066800"/>
            <a:ext cx="8231188" cy="5060950"/>
          </a:xfrm>
          <a:prstGeom prst="rect">
            <a:avLst/>
          </a:prstGeom>
          <a:noFill/>
          <a:ln>
            <a:noFill/>
          </a:ln>
        </p:spPr>
        <p:txBody>
          <a:bodyPr lIns="91110" tIns="45571" rIns="91110" bIns="45571"/>
          <a:lstStyle>
            <a:lvl1pPr eaLnBrk="0" hangingPunct="0">
              <a:defRPr kumimoji="1" sz="2000" u="sng">
                <a:solidFill>
                  <a:srgbClr val="000000"/>
                </a:solidFill>
                <a:latin typeface="標楷體" pitchFamily="65" charset="-120"/>
                <a:ea typeface="新細明體" pitchFamily="18" charset="-120"/>
              </a:defRPr>
            </a:lvl1pPr>
            <a:lvl2pPr marL="742950" indent="-285750" eaLnBrk="0" hangingPunct="0">
              <a:defRPr kumimoji="1" sz="2000" u="sng">
                <a:solidFill>
                  <a:srgbClr val="000000"/>
                </a:solidFill>
                <a:latin typeface="標楷體" pitchFamily="65" charset="-120"/>
                <a:ea typeface="新細明體" pitchFamily="18" charset="-120"/>
              </a:defRPr>
            </a:lvl2pPr>
            <a:lvl3pPr marL="1143000" indent="-228600" eaLnBrk="0" hangingPunct="0">
              <a:defRPr kumimoji="1" sz="2000" u="sng">
                <a:solidFill>
                  <a:srgbClr val="000000"/>
                </a:solidFill>
                <a:latin typeface="標楷體" pitchFamily="65" charset="-120"/>
                <a:ea typeface="新細明體" pitchFamily="18" charset="-120"/>
              </a:defRPr>
            </a:lvl3pPr>
            <a:lvl4pPr marL="1600200" indent="-228600" eaLnBrk="0" hangingPunct="0">
              <a:defRPr kumimoji="1" sz="2000" u="sng">
                <a:solidFill>
                  <a:srgbClr val="000000"/>
                </a:solidFill>
                <a:latin typeface="標楷體" pitchFamily="65" charset="-120"/>
                <a:ea typeface="新細明體" pitchFamily="18" charset="-120"/>
              </a:defRPr>
            </a:lvl4pPr>
            <a:lvl5pPr marL="2057400" indent="-228600" eaLnBrk="0" hangingPunct="0">
              <a:defRPr kumimoji="1" sz="2000" u="sng">
                <a:solidFill>
                  <a:srgbClr val="000000"/>
                </a:solidFill>
                <a:latin typeface="標楷體" pitchFamily="65" charset="-12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u="sng">
                <a:solidFill>
                  <a:srgbClr val="000000"/>
                </a:solidFill>
                <a:latin typeface="標楷體" pitchFamily="65" charset="-12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u="sng">
                <a:solidFill>
                  <a:srgbClr val="000000"/>
                </a:solidFill>
                <a:latin typeface="標楷體" pitchFamily="65" charset="-12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u="sng">
                <a:solidFill>
                  <a:srgbClr val="000000"/>
                </a:solidFill>
                <a:latin typeface="標楷體" pitchFamily="65" charset="-12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u="sng">
                <a:solidFill>
                  <a:srgbClr val="000000"/>
                </a:solidFill>
                <a:latin typeface="標楷體" pitchFamily="65" charset="-12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kumimoji="0" lang="zh-TW" altLang="en-US" sz="3600" b="1" u="none">
                <a:solidFill>
                  <a:srgbClr val="253F9F"/>
                </a:solidFill>
                <a:latin typeface="Century Gothic" pitchFamily="34" charset="0"/>
                <a:ea typeface="微軟正黑體" pitchFamily="34" charset="-120"/>
                <a:cs typeface="Segoe UI" pitchFamily="34" charset="0"/>
              </a:rPr>
              <a:t>            </a:t>
            </a:r>
          </a:p>
        </p:txBody>
      </p:sp>
      <p:pic>
        <p:nvPicPr>
          <p:cNvPr id="3" name="side_grey_gradient"/>
          <p:cNvPicPr>
            <a:picLocks noChangeAspect="1"/>
          </p:cNvPicPr>
          <p:nvPr userDrawn="1"/>
        </p:nvPicPr>
        <p:blipFill>
          <a:blip r:embed="rId2" cstate="print"/>
          <a:srcRect r="96461"/>
          <a:stretch>
            <a:fillRect/>
          </a:stretch>
        </p:blipFill>
        <p:spPr bwMode="auto">
          <a:xfrm>
            <a:off x="0" y="0"/>
            <a:ext cx="32385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grey_boxes"/>
          <p:cNvPicPr>
            <a:picLocks noChangeAspect="1"/>
          </p:cNvPicPr>
          <p:nvPr userDrawn="1"/>
        </p:nvPicPr>
        <p:blipFill>
          <a:blip r:embed="rId3" cstate="print"/>
          <a:srcRect t="6950" b="8002"/>
          <a:stretch>
            <a:fillRect/>
          </a:stretch>
        </p:blipFill>
        <p:spPr bwMode="auto">
          <a:xfrm>
            <a:off x="-107950" y="620713"/>
            <a:ext cx="9253538" cy="616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ey_boxes"/>
          <p:cNvPicPr>
            <a:picLocks noChangeAspect="1"/>
          </p:cNvPicPr>
          <p:nvPr userDrawn="1"/>
        </p:nvPicPr>
        <p:blipFill>
          <a:blip r:embed="rId2" cstate="print"/>
          <a:srcRect t="6950" b="8002"/>
          <a:stretch>
            <a:fillRect/>
          </a:stretch>
        </p:blipFill>
        <p:spPr bwMode="auto">
          <a:xfrm>
            <a:off x="0" y="693738"/>
            <a:ext cx="9145588" cy="616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side_grey_gradient"/>
          <p:cNvPicPr>
            <a:picLocks noChangeAspect="1"/>
          </p:cNvPicPr>
          <p:nvPr userDrawn="1"/>
        </p:nvPicPr>
        <p:blipFill>
          <a:blip r:embed="rId3" cstate="print"/>
          <a:srcRect r="96461"/>
          <a:stretch>
            <a:fillRect/>
          </a:stretch>
        </p:blipFill>
        <p:spPr bwMode="auto">
          <a:xfrm>
            <a:off x="0" y="0"/>
            <a:ext cx="32385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lum/>
          </a:blip>
          <a:srcRect/>
          <a:stretch>
            <a:fillRect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side_grey_gradient"/>
          <p:cNvPicPr>
            <a:picLocks noChangeAspect="1"/>
          </p:cNvPicPr>
          <p:nvPr/>
        </p:nvPicPr>
        <p:blipFill>
          <a:blip r:embed="rId6" cstate="print"/>
          <a:srcRect r="96461"/>
          <a:stretch>
            <a:fillRect/>
          </a:stretch>
        </p:blipFill>
        <p:spPr bwMode="auto">
          <a:xfrm>
            <a:off x="0" y="0"/>
            <a:ext cx="32385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5" name="Text Placeholder 2"/>
          <p:cNvSpPr>
            <a:spLocks noGrp="1"/>
          </p:cNvSpPr>
          <p:nvPr/>
        </p:nvSpPr>
        <p:spPr bwMode="auto">
          <a:xfrm>
            <a:off x="457200" y="1066800"/>
            <a:ext cx="8231188" cy="5060950"/>
          </a:xfrm>
          <a:prstGeom prst="rect">
            <a:avLst/>
          </a:prstGeom>
          <a:noFill/>
          <a:ln>
            <a:noFill/>
          </a:ln>
        </p:spPr>
        <p:txBody>
          <a:bodyPr lIns="91110" tIns="45571" rIns="91110" bIns="45571"/>
          <a:lstStyle>
            <a:lvl1pPr eaLnBrk="0" hangingPunct="0">
              <a:defRPr kumimoji="1" sz="2000" u="sng">
                <a:solidFill>
                  <a:srgbClr val="000000"/>
                </a:solidFill>
                <a:latin typeface="標楷體" pitchFamily="65" charset="-120"/>
                <a:ea typeface="新細明體" pitchFamily="18" charset="-120"/>
              </a:defRPr>
            </a:lvl1pPr>
            <a:lvl2pPr marL="742950" indent="-285750" eaLnBrk="0" hangingPunct="0">
              <a:defRPr kumimoji="1" sz="2000" u="sng">
                <a:solidFill>
                  <a:srgbClr val="000000"/>
                </a:solidFill>
                <a:latin typeface="標楷體" pitchFamily="65" charset="-120"/>
                <a:ea typeface="新細明體" pitchFamily="18" charset="-120"/>
              </a:defRPr>
            </a:lvl2pPr>
            <a:lvl3pPr marL="1143000" indent="-228600" eaLnBrk="0" hangingPunct="0">
              <a:defRPr kumimoji="1" sz="2000" u="sng">
                <a:solidFill>
                  <a:srgbClr val="000000"/>
                </a:solidFill>
                <a:latin typeface="標楷體" pitchFamily="65" charset="-120"/>
                <a:ea typeface="新細明體" pitchFamily="18" charset="-120"/>
              </a:defRPr>
            </a:lvl3pPr>
            <a:lvl4pPr marL="1600200" indent="-228600" eaLnBrk="0" hangingPunct="0">
              <a:defRPr kumimoji="1" sz="2000" u="sng">
                <a:solidFill>
                  <a:srgbClr val="000000"/>
                </a:solidFill>
                <a:latin typeface="標楷體" pitchFamily="65" charset="-120"/>
                <a:ea typeface="新細明體" pitchFamily="18" charset="-120"/>
              </a:defRPr>
            </a:lvl4pPr>
            <a:lvl5pPr marL="2057400" indent="-228600" eaLnBrk="0" hangingPunct="0">
              <a:defRPr kumimoji="1" sz="2000" u="sng">
                <a:solidFill>
                  <a:srgbClr val="000000"/>
                </a:solidFill>
                <a:latin typeface="標楷體" pitchFamily="65" charset="-12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u="sng">
                <a:solidFill>
                  <a:srgbClr val="000000"/>
                </a:solidFill>
                <a:latin typeface="標楷體" pitchFamily="65" charset="-12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u="sng">
                <a:solidFill>
                  <a:srgbClr val="000000"/>
                </a:solidFill>
                <a:latin typeface="標楷體" pitchFamily="65" charset="-12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u="sng">
                <a:solidFill>
                  <a:srgbClr val="000000"/>
                </a:solidFill>
                <a:latin typeface="標楷體" pitchFamily="65" charset="-12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u="sng">
                <a:solidFill>
                  <a:srgbClr val="000000"/>
                </a:solidFill>
                <a:latin typeface="標楷體" pitchFamily="65" charset="-12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kumimoji="0" lang="zh-TW" altLang="en-US" sz="3600" b="1" u="none">
                <a:solidFill>
                  <a:srgbClr val="253F9F"/>
                </a:solidFill>
                <a:latin typeface="Century Gothic" pitchFamily="34" charset="0"/>
                <a:ea typeface="微軟正黑體" pitchFamily="34" charset="-120"/>
                <a:cs typeface="Segoe UI" pitchFamily="34" charset="0"/>
              </a:rPr>
              <a:t>            </a:t>
            </a:r>
          </a:p>
        </p:txBody>
      </p:sp>
      <p:pic>
        <p:nvPicPr>
          <p:cNvPr id="1028" name="grey_boxes"/>
          <p:cNvPicPr>
            <a:picLocks noChangeAspect="1"/>
          </p:cNvPicPr>
          <p:nvPr userDrawn="1"/>
        </p:nvPicPr>
        <p:blipFill>
          <a:blip r:embed="rId7" cstate="print"/>
          <a:srcRect t="6950" b="8002"/>
          <a:stretch>
            <a:fillRect/>
          </a:stretch>
        </p:blipFill>
        <p:spPr bwMode="auto">
          <a:xfrm>
            <a:off x="-107950" y="620713"/>
            <a:ext cx="9253538" cy="616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253F9F"/>
          </a:solidFill>
          <a:latin typeface="+mj-lt"/>
          <a:ea typeface="+mj-ea"/>
          <a:cs typeface="Segoe UI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53F9F"/>
          </a:solidFill>
          <a:latin typeface="Century Gothic" pitchFamily="34" charset="0"/>
          <a:ea typeface="微軟正黑體" pitchFamily="34" charset="-120"/>
          <a:cs typeface="Segoe U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53F9F"/>
          </a:solidFill>
          <a:latin typeface="Century Gothic" pitchFamily="34" charset="0"/>
          <a:ea typeface="微軟正黑體" pitchFamily="34" charset="-120"/>
          <a:cs typeface="Segoe U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53F9F"/>
          </a:solidFill>
          <a:latin typeface="Century Gothic" pitchFamily="34" charset="0"/>
          <a:ea typeface="微軟正黑體" pitchFamily="34" charset="-120"/>
          <a:cs typeface="Segoe U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53F9F"/>
          </a:solidFill>
          <a:latin typeface="Century Gothic" pitchFamily="34" charset="0"/>
          <a:ea typeface="微軟正黑體" pitchFamily="34" charset="-120"/>
          <a:cs typeface="Segoe U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253F9F"/>
          </a:solidFill>
          <a:latin typeface="Century Gothic" pitchFamily="34" charset="0"/>
          <a:cs typeface="Segoe U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253F9F"/>
          </a:solidFill>
          <a:latin typeface="Century Gothic" pitchFamily="34" charset="0"/>
          <a:cs typeface="Segoe U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253F9F"/>
          </a:solidFill>
          <a:latin typeface="Century Gothic" pitchFamily="34" charset="0"/>
          <a:cs typeface="Segoe U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253F9F"/>
          </a:solidFill>
          <a:latin typeface="Century Gothic" pitchFamily="34" charset="0"/>
          <a:cs typeface="Segoe U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7DDF6"/>
        </a:buClr>
        <a:buSzPct val="70000"/>
        <a:buFont typeface="Arial" charset="0"/>
        <a:defRPr sz="2400" kern="1200">
          <a:solidFill>
            <a:srgbClr val="001848"/>
          </a:solidFill>
          <a:latin typeface="+mn-lt"/>
          <a:ea typeface="+mn-ea"/>
          <a:cs typeface="Segoe UI" pitchFamily="34" charset="0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buClr>
          <a:srgbClr val="D7DDF6"/>
        </a:buClr>
        <a:buSzPct val="70000"/>
        <a:buFont typeface="Arial" charset="0"/>
        <a:defRPr sz="2800" kern="1200">
          <a:solidFill>
            <a:srgbClr val="001848"/>
          </a:solidFill>
          <a:latin typeface="+mn-lt"/>
          <a:ea typeface="+mn-ea"/>
          <a:cs typeface="Segoe UI" pitchFamily="34" charset="0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Clr>
          <a:srgbClr val="D7DDF6"/>
        </a:buClr>
        <a:buSzPct val="70000"/>
        <a:buFont typeface="Arial" charset="0"/>
        <a:defRPr sz="2400" kern="1200">
          <a:solidFill>
            <a:srgbClr val="001848"/>
          </a:solidFill>
          <a:latin typeface="+mn-lt"/>
          <a:ea typeface="+mn-ea"/>
          <a:cs typeface="Segoe UI" pitchFamily="34" charset="0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buClr>
          <a:srgbClr val="D7DDF6"/>
        </a:buClr>
        <a:buSzPct val="70000"/>
        <a:buFont typeface="Arial" charset="0"/>
        <a:defRPr sz="2000" kern="1200">
          <a:solidFill>
            <a:srgbClr val="001848"/>
          </a:solidFill>
          <a:latin typeface="+mn-lt"/>
          <a:ea typeface="+mn-ea"/>
          <a:cs typeface="Segoe UI" pitchFamily="34" charset="0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buClr>
          <a:srgbClr val="D7DDF6"/>
        </a:buClr>
        <a:buSzPct val="70000"/>
        <a:buFont typeface="Arial" charset="0"/>
        <a:defRPr sz="2000" kern="1200">
          <a:solidFill>
            <a:srgbClr val="001848"/>
          </a:solidFill>
          <a:latin typeface="+mn-lt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468338" y="3334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55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56370" y="1341562"/>
            <a:ext cx="7488832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US" altLang="zh-TW" sz="4400" b="1" u="none" spc="600" dirty="0">
                <a:ln w="12700" cap="rnd" cmpd="sng">
                  <a:solidFill>
                    <a:schemeClr val="bg1"/>
                  </a:solidFill>
                  <a:round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st="12700" dir="5400000" sy="-100000" algn="bl" rotWithShape="0"/>
                </a:effectLst>
                <a:latin typeface="+mn-ea"/>
                <a:ea typeface="+mn-ea"/>
                <a:cs typeface="Aharoni" panose="02010803020104030203" pitchFamily="2" charset="-79"/>
              </a:rPr>
              <a:t>Life</a:t>
            </a:r>
            <a:r>
              <a:rPr kumimoji="0" lang="zh-TW" altLang="en-US" sz="4000" b="1" u="none" spc="600" dirty="0">
                <a:ln w="12700" cap="rnd" cmpd="sng">
                  <a:solidFill>
                    <a:schemeClr val="bg1"/>
                  </a:solidFill>
                  <a:round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st="12700" dir="5400000" sy="-100000" algn="bl" rotWithShape="0"/>
                </a:effectLst>
                <a:latin typeface="+mn-ea"/>
                <a:ea typeface="+mn-ea"/>
                <a:cs typeface="Aharoni" panose="02010803020104030203" pitchFamily="2" charset="-79"/>
              </a:rPr>
              <a:t>新板城社區第十三屆</a:t>
            </a:r>
            <a:endParaRPr kumimoji="0" lang="en-US" altLang="zh-TW" sz="4000" b="1" u="none" spc="600" dirty="0">
              <a:ln w="12700" cap="rnd" cmpd="sng">
                <a:solidFill>
                  <a:schemeClr val="bg1"/>
                </a:solidFill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st="12700" dir="5400000" sy="-100000" algn="bl" rotWithShape="0"/>
              </a:effectLst>
              <a:latin typeface="+mn-ea"/>
              <a:ea typeface="+mn-ea"/>
              <a:cs typeface="Aharoni" panose="02010803020104030203" pitchFamily="2" charset="-79"/>
            </a:endParaRPr>
          </a:p>
          <a:p>
            <a:pPr algn="ctr"/>
            <a:r>
              <a:rPr kumimoji="0" lang="zh-TW" altLang="en-US" sz="4000" b="1" u="none" spc="600" dirty="0">
                <a:ln w="12700" cap="rnd" cmpd="sng">
                  <a:solidFill>
                    <a:schemeClr val="bg1"/>
                  </a:solidFill>
                  <a:round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st="12700" dir="5400000" sy="-100000" algn="bl" rotWithShape="0"/>
                </a:effectLst>
                <a:latin typeface="+mn-ea"/>
                <a:ea typeface="+mn-ea"/>
                <a:cs typeface="Aharoni" panose="02010803020104030203" pitchFamily="2" charset="-79"/>
              </a:rPr>
              <a:t>管理委員會</a:t>
            </a:r>
            <a:r>
              <a:rPr kumimoji="0" lang="zh-TW" altLang="en-US" sz="4000" b="1" u="none" spc="600" dirty="0" smtClean="0">
                <a:ln w="12700" cap="rnd" cmpd="sng">
                  <a:solidFill>
                    <a:schemeClr val="bg1"/>
                  </a:solidFill>
                  <a:round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st="12700" dir="5400000" sy="-100000" algn="bl" rotWithShape="0"/>
                </a:effectLst>
                <a:latin typeface="+mn-ea"/>
                <a:ea typeface="+mn-ea"/>
                <a:cs typeface="Aharoni" panose="02010803020104030203" pitchFamily="2" charset="-79"/>
              </a:rPr>
              <a:t>第十一次</a:t>
            </a:r>
            <a:r>
              <a:rPr kumimoji="0" lang="zh-TW" altLang="en-US" sz="4000" b="1" u="none" spc="600" dirty="0">
                <a:ln w="12700" cap="rnd" cmpd="sng">
                  <a:solidFill>
                    <a:schemeClr val="bg1"/>
                  </a:solidFill>
                  <a:round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st="12700" dir="5400000" sy="-100000" algn="bl" rotWithShape="0"/>
                </a:effectLst>
                <a:latin typeface="+mn-ea"/>
                <a:ea typeface="+mn-ea"/>
                <a:cs typeface="Aharoni" panose="02010803020104030203" pitchFamily="2" charset="-79"/>
              </a:rPr>
              <a:t>會議</a:t>
            </a:r>
            <a:endParaRPr kumimoji="0" lang="en-US" altLang="zh-TW" sz="4000" b="1" u="none" spc="600" dirty="0">
              <a:ln w="12700" cap="rnd" cmpd="sng">
                <a:solidFill>
                  <a:schemeClr val="bg1"/>
                </a:solidFill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st="12700" dir="5400000" sy="-100000" algn="bl" rotWithShape="0"/>
              </a:effectLst>
              <a:latin typeface="+mn-ea"/>
              <a:ea typeface="+mn-ea"/>
              <a:cs typeface="Aharoni" panose="02010803020104030203" pitchFamily="2" charset="-79"/>
            </a:endParaRPr>
          </a:p>
          <a:p>
            <a:pPr algn="ctr"/>
            <a:endParaRPr kumimoji="0" lang="en-US" altLang="zh-TW" sz="4000" b="1" u="none" spc="300" dirty="0">
              <a:ln w="12700" cap="rnd" cmpd="sng">
                <a:solidFill>
                  <a:schemeClr val="bg1"/>
                </a:solidFill>
                <a:round/>
              </a:ln>
              <a:solidFill>
                <a:schemeClr val="tx1"/>
              </a:solidFill>
              <a:effectLst>
                <a:outerShdw blurRad="63500" dist="38100" dir="2700000" algn="tl">
                  <a:srgbClr val="000000">
                    <a:alpha val="43137"/>
                  </a:srgbClr>
                </a:outerShdw>
                <a:reflection blurRad="6350" stA="55000" endA="300" endPos="45500" dist="12700" dir="5400000" sy="-100000" algn="bl" rotWithShape="0"/>
              </a:effectLst>
              <a:latin typeface="+mn-ea"/>
              <a:ea typeface="+mn-ea"/>
            </a:endParaRPr>
          </a:p>
          <a:p>
            <a:pPr algn="ctr"/>
            <a:r>
              <a:rPr kumimoji="0" lang="en-US" altLang="zh-TW" sz="5400" b="1" u="none" spc="300" dirty="0" smtClean="0">
                <a:ln w="12700" cap="rnd" cmpd="sng">
                  <a:solidFill>
                    <a:schemeClr val="bg1"/>
                  </a:solidFill>
                  <a:round/>
                </a:ln>
                <a:solidFill>
                  <a:srgbClr val="FF0000"/>
                </a:solidFill>
                <a:effectLst>
                  <a:outerShdw blurRad="635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st="12700" dir="5400000" sy="-100000" algn="bl" rotWithShape="0"/>
                </a:effectLst>
                <a:latin typeface="+mn-ea"/>
                <a:ea typeface="+mn-ea"/>
              </a:rPr>
              <a:t>07</a:t>
            </a:r>
            <a:r>
              <a:rPr kumimoji="0" lang="zh-TW" altLang="en-US" sz="5400" b="1" u="none" spc="300" dirty="0" smtClean="0">
                <a:ln w="12700" cap="rnd" cmpd="sng">
                  <a:solidFill>
                    <a:schemeClr val="bg1"/>
                  </a:solidFill>
                  <a:round/>
                </a:ln>
                <a:solidFill>
                  <a:srgbClr val="FF0000"/>
                </a:solidFill>
                <a:effectLst>
                  <a:outerShdw blurRad="635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st="12700" dir="5400000" sy="-100000" algn="bl" rotWithShape="0"/>
                </a:effectLst>
                <a:latin typeface="+mn-ea"/>
                <a:ea typeface="+mn-ea"/>
              </a:rPr>
              <a:t>月份</a:t>
            </a:r>
            <a:r>
              <a:rPr kumimoji="0" lang="zh-TW" altLang="en-US" sz="5400" b="1" u="none" spc="300" dirty="0">
                <a:ln w="12700" cap="rnd" cmpd="sng">
                  <a:solidFill>
                    <a:schemeClr val="bg1"/>
                  </a:solidFill>
                  <a:round/>
                </a:ln>
                <a:solidFill>
                  <a:srgbClr val="FF0000"/>
                </a:solidFill>
                <a:effectLst>
                  <a:outerShdw blurRad="635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st="12700" dir="5400000" sy="-100000" algn="bl" rotWithShape="0"/>
                </a:effectLst>
                <a:latin typeface="+mn-ea"/>
                <a:ea typeface="+mn-ea"/>
              </a:rPr>
              <a:t>例行會議</a:t>
            </a:r>
            <a:endParaRPr kumimoji="0" lang="en-US" altLang="zh-TW" sz="5400" b="1" u="none" spc="300" dirty="0">
              <a:ln w="12700" cap="rnd" cmpd="sng">
                <a:solidFill>
                  <a:schemeClr val="bg1"/>
                </a:solidFill>
                <a:round/>
              </a:ln>
              <a:solidFill>
                <a:srgbClr val="FF0000"/>
              </a:solidFill>
              <a:effectLst>
                <a:outerShdw blurRad="63500" dist="38100" dir="2700000" algn="tl">
                  <a:srgbClr val="000000">
                    <a:alpha val="43137"/>
                  </a:srgbClr>
                </a:outerShdw>
                <a:reflection blurRad="6350" stA="55000" endA="300" endPos="45500" dist="12700" dir="5400000" sy="-100000" algn="bl" rotWithShape="0"/>
              </a:effectLst>
              <a:latin typeface="+mn-ea"/>
              <a:ea typeface="+mn-ea"/>
            </a:endParaRPr>
          </a:p>
          <a:p>
            <a:pPr algn="ctr"/>
            <a:r>
              <a:rPr kumimoji="0" lang="zh-TW" altLang="en-US" sz="5400" b="1" u="none" spc="300" dirty="0">
                <a:ln w="12700" cap="rnd" cmpd="sng">
                  <a:solidFill>
                    <a:schemeClr val="bg1"/>
                  </a:solidFill>
                  <a:round/>
                </a:ln>
                <a:solidFill>
                  <a:srgbClr val="FF0000"/>
                </a:solidFill>
                <a:effectLst>
                  <a:outerShdw blurRad="635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st="12700" dir="5400000" sy="-100000" algn="bl" rotWithShape="0"/>
                </a:effectLst>
                <a:latin typeface="+mn-ea"/>
                <a:ea typeface="+mn-ea"/>
              </a:rPr>
              <a:t>會議資料</a:t>
            </a:r>
            <a:endParaRPr lang="zh-TW" altLang="en-US" sz="5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20866" y="6054020"/>
            <a:ext cx="28777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u="none" dirty="0">
                <a:solidFill>
                  <a:srgbClr val="000099"/>
                </a:solidFill>
                <a:ea typeface="標楷體" pitchFamily="65" charset="-120"/>
                <a:cs typeface="Times New Roman" pitchFamily="18" charset="0"/>
              </a:rPr>
              <a:t>１</a:t>
            </a:r>
            <a:r>
              <a:rPr lang="en-US" altLang="zh-TW" b="1" u="none" dirty="0">
                <a:solidFill>
                  <a:srgbClr val="000099"/>
                </a:solidFill>
                <a:ea typeface="標楷體" pitchFamily="65" charset="-120"/>
                <a:cs typeface="Times New Roman" pitchFamily="18" charset="0"/>
              </a:rPr>
              <a:t>10</a:t>
            </a:r>
            <a:r>
              <a:rPr lang="zh-TW" altLang="en-US" b="1" u="none" dirty="0">
                <a:solidFill>
                  <a:srgbClr val="000099"/>
                </a:solidFill>
                <a:ea typeface="標楷體" pitchFamily="65" charset="-120"/>
                <a:cs typeface="Times New Roman" pitchFamily="18" charset="0"/>
              </a:rPr>
              <a:t>年</a:t>
            </a:r>
            <a:r>
              <a:rPr lang="en-US" altLang="zh-TW" b="1" u="none" dirty="0" smtClean="0">
                <a:solidFill>
                  <a:srgbClr val="000099"/>
                </a:solidFill>
                <a:ea typeface="標楷體" pitchFamily="65" charset="-120"/>
                <a:cs typeface="Times New Roman" pitchFamily="18" charset="0"/>
              </a:rPr>
              <a:t>07</a:t>
            </a:r>
            <a:r>
              <a:rPr lang="zh-TW" altLang="en-US" b="1" u="none" dirty="0" smtClean="0">
                <a:solidFill>
                  <a:srgbClr val="000099"/>
                </a:solidFill>
                <a:ea typeface="標楷體" pitchFamily="65" charset="-120"/>
                <a:cs typeface="Times New Roman" pitchFamily="18" charset="0"/>
              </a:rPr>
              <a:t>月</a:t>
            </a:r>
            <a:r>
              <a:rPr lang="en-US" altLang="zh-TW" b="1" u="none" dirty="0" smtClean="0">
                <a:solidFill>
                  <a:srgbClr val="000099"/>
                </a:solidFill>
                <a:ea typeface="標楷體" pitchFamily="65" charset="-120"/>
                <a:cs typeface="Times New Roman" pitchFamily="18" charset="0"/>
              </a:rPr>
              <a:t>21</a:t>
            </a:r>
            <a:r>
              <a:rPr lang="zh-TW" altLang="en-US" b="1" u="none" dirty="0" smtClean="0">
                <a:solidFill>
                  <a:srgbClr val="000099"/>
                </a:solidFill>
                <a:ea typeface="標楷體" pitchFamily="65" charset="-120"/>
                <a:cs typeface="Times New Roman" pitchFamily="18" charset="0"/>
              </a:rPr>
              <a:t>日  </a:t>
            </a:r>
            <a:r>
              <a:rPr lang="en-US" altLang="zh-TW" b="1" u="none" dirty="0">
                <a:solidFill>
                  <a:srgbClr val="000099"/>
                </a:solidFill>
                <a:ea typeface="標楷體" pitchFamily="65" charset="-120"/>
                <a:cs typeface="Times New Roman" pitchFamily="18" charset="0"/>
              </a:rPr>
              <a:t>20:00</a:t>
            </a:r>
          </a:p>
        </p:txBody>
      </p:sp>
    </p:spTree>
    <p:extLst>
      <p:ext uri="{BB962C8B-B14F-4D97-AF65-F5344CB8AC3E}">
        <p14:creationId xmlns:p14="http://schemas.microsoft.com/office/powerpoint/2010/main" xmlns="" val="1474110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1044718"/>
            <a:ext cx="9145588" cy="538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TW" altLang="zh-TW" sz="3200" b="1" u="none" dirty="0" smtClean="0">
                <a:ea typeface="標楷體" pitchFamily="65" charset="-120"/>
              </a:rPr>
              <a:t>叁、上</a:t>
            </a:r>
            <a:r>
              <a:rPr lang="en-US" altLang="zh-TW" sz="3200" b="1" u="none" dirty="0" smtClean="0">
                <a:ea typeface="標楷體" pitchFamily="65" charset="-120"/>
              </a:rPr>
              <a:t>(</a:t>
            </a:r>
            <a:r>
              <a:rPr lang="zh-TW" altLang="en-US" sz="3200" b="1" u="none" dirty="0" smtClean="0">
                <a:ea typeface="標楷體" pitchFamily="65" charset="-120"/>
              </a:rPr>
              <a:t>十</a:t>
            </a:r>
            <a:r>
              <a:rPr lang="en-US" altLang="zh-TW" sz="3200" b="1" u="none" dirty="0" smtClean="0">
                <a:ea typeface="標楷體" pitchFamily="65" charset="-120"/>
              </a:rPr>
              <a:t>)</a:t>
            </a:r>
            <a:r>
              <a:rPr lang="zh-TW" altLang="zh-TW" sz="3200" b="1" u="none" dirty="0" smtClean="0">
                <a:ea typeface="標楷體" pitchFamily="65" charset="-120"/>
              </a:rPr>
              <a:t>會議提案執行情形</a:t>
            </a:r>
            <a:r>
              <a:rPr lang="en-US" altLang="zh-TW" sz="3200" b="1" u="none" dirty="0" smtClean="0">
                <a:ea typeface="標楷體" pitchFamily="65" charset="-120"/>
              </a:rPr>
              <a:t>(110.06.16)</a:t>
            </a:r>
          </a:p>
          <a:p>
            <a:endParaRPr lang="zh-TW" altLang="zh-TW" sz="3200" u="none" dirty="0" smtClean="0">
              <a:ea typeface="標楷體" pitchFamily="65" charset="-120"/>
            </a:endParaRPr>
          </a:p>
          <a:p>
            <a:r>
              <a:rPr lang="zh-TW" altLang="zh-TW" sz="2800" b="1" u="none" dirty="0" smtClean="0">
                <a:ea typeface="標楷體" pitchFamily="65" charset="-120"/>
              </a:rPr>
              <a:t>案由一、發電機保養討論案</a:t>
            </a:r>
            <a:r>
              <a:rPr lang="en-US" altLang="zh-TW" sz="2800" b="1" u="none" dirty="0" smtClean="0">
                <a:ea typeface="標楷體" pitchFamily="65" charset="-120"/>
              </a:rPr>
              <a:t>(P.1)</a:t>
            </a:r>
            <a:endParaRPr lang="zh-TW" altLang="zh-TW" sz="2800" u="none" dirty="0" smtClean="0">
              <a:ea typeface="標楷體" pitchFamily="65" charset="-120"/>
            </a:endParaRPr>
          </a:p>
          <a:p>
            <a:r>
              <a:rPr lang="zh-TW" altLang="zh-TW" sz="2800" b="1" u="none" dirty="0" smtClean="0">
                <a:ea typeface="標楷體" pitchFamily="65" charset="-120"/>
              </a:rPr>
              <a:t>說明</a:t>
            </a:r>
            <a:r>
              <a:rPr lang="en-US" altLang="zh-TW" sz="2800" b="1" u="none" dirty="0" smtClean="0">
                <a:ea typeface="標楷體" pitchFamily="65" charset="-120"/>
              </a:rPr>
              <a:t>:1.</a:t>
            </a:r>
            <a:r>
              <a:rPr lang="zh-TW" altLang="zh-TW" sz="2800" b="1" u="none" dirty="0" smtClean="0">
                <a:ea typeface="標楷體" pitchFamily="65" charset="-120"/>
              </a:rPr>
              <a:t>上次保養</a:t>
            </a:r>
            <a:r>
              <a:rPr lang="en-US" altLang="zh-TW" sz="2800" b="1" u="none" dirty="0" smtClean="0">
                <a:ea typeface="標楷體" pitchFamily="65" charset="-120"/>
              </a:rPr>
              <a:t>109.03.30(</a:t>
            </a:r>
            <a:r>
              <a:rPr lang="zh-TW" altLang="zh-TW" sz="2800" b="1" u="none" dirty="0" smtClean="0">
                <a:ea typeface="標楷體" pitchFamily="65" charset="-120"/>
              </a:rPr>
              <a:t>德仁</a:t>
            </a:r>
            <a:r>
              <a:rPr lang="en-US" altLang="zh-TW" sz="2800" b="1" u="none" dirty="0" smtClean="0">
                <a:ea typeface="標楷體" pitchFamily="65" charset="-120"/>
              </a:rPr>
              <a:t>)</a:t>
            </a:r>
            <a:endParaRPr lang="zh-TW" altLang="zh-TW" sz="2800" u="none" dirty="0" smtClean="0">
              <a:ea typeface="標楷體" pitchFamily="65" charset="-120"/>
            </a:endParaRPr>
          </a:p>
          <a:p>
            <a:r>
              <a:rPr lang="en-US" altLang="zh-TW" sz="2800" b="1" u="none" dirty="0" smtClean="0">
                <a:ea typeface="標楷體" pitchFamily="65" charset="-120"/>
              </a:rPr>
              <a:t>     2.</a:t>
            </a:r>
            <a:r>
              <a:rPr lang="zh-TW" altLang="zh-TW" sz="2800" b="1" u="none" dirty="0" smtClean="0">
                <a:ea typeface="標楷體" pitchFamily="65" charset="-120"/>
              </a:rPr>
              <a:t>保養內容請詳報價單</a:t>
            </a:r>
            <a:endParaRPr lang="zh-TW" altLang="zh-TW" sz="2800" u="none" dirty="0" smtClean="0">
              <a:ea typeface="標楷體" pitchFamily="65" charset="-120"/>
            </a:endParaRPr>
          </a:p>
          <a:p>
            <a:r>
              <a:rPr lang="en-US" altLang="zh-TW" sz="2800" b="1" u="none" dirty="0" smtClean="0">
                <a:ea typeface="標楷體" pitchFamily="65" charset="-120"/>
              </a:rPr>
              <a:t>     3.</a:t>
            </a:r>
            <a:r>
              <a:rPr lang="zh-TW" altLang="zh-TW" sz="2800" b="1" u="none" dirty="0" smtClean="0">
                <a:ea typeface="標楷體" pitchFamily="65" charset="-120"/>
              </a:rPr>
              <a:t>保養費用</a:t>
            </a:r>
            <a:r>
              <a:rPr lang="en-US" altLang="zh-TW" sz="2800" b="1" u="none" dirty="0" smtClean="0">
                <a:ea typeface="標楷體" pitchFamily="65" charset="-120"/>
              </a:rPr>
              <a:t>: $21,800</a:t>
            </a:r>
            <a:r>
              <a:rPr lang="zh-TW" altLang="zh-TW" sz="2800" b="1" u="none" dirty="0" smtClean="0">
                <a:ea typeface="標楷體" pitchFamily="65" charset="-120"/>
              </a:rPr>
              <a:t>元</a:t>
            </a:r>
            <a:r>
              <a:rPr lang="en-US" altLang="zh-TW" sz="2800" b="1" u="none" dirty="0" smtClean="0">
                <a:ea typeface="標楷體" pitchFamily="65" charset="-120"/>
              </a:rPr>
              <a:t>(</a:t>
            </a:r>
            <a:r>
              <a:rPr lang="zh-TW" altLang="zh-TW" sz="2800" b="1" u="none" dirty="0" smtClean="0">
                <a:ea typeface="標楷體" pitchFamily="65" charset="-120"/>
              </a:rPr>
              <a:t>未稅</a:t>
            </a:r>
            <a:r>
              <a:rPr lang="en-US" altLang="zh-TW" sz="2800" b="1" u="none" dirty="0" smtClean="0">
                <a:ea typeface="標楷體" pitchFamily="65" charset="-120"/>
              </a:rPr>
              <a:t>)</a:t>
            </a:r>
            <a:endParaRPr lang="zh-TW" altLang="zh-TW" sz="2800" u="none" dirty="0" smtClean="0">
              <a:ea typeface="標楷體" pitchFamily="65" charset="-120"/>
            </a:endParaRPr>
          </a:p>
          <a:p>
            <a:r>
              <a:rPr lang="zh-TW" altLang="zh-TW" sz="2800" b="1" u="none" dirty="0" smtClean="0">
                <a:solidFill>
                  <a:srgbClr val="FF0000"/>
                </a:solidFill>
                <a:ea typeface="標楷體" pitchFamily="65" charset="-120"/>
              </a:rPr>
              <a:t>決議</a:t>
            </a:r>
            <a:r>
              <a:rPr lang="en-US" altLang="zh-TW" sz="2800" b="1" u="none" dirty="0" smtClean="0">
                <a:solidFill>
                  <a:srgbClr val="FF0000"/>
                </a:solidFill>
                <a:ea typeface="標楷體" pitchFamily="65" charset="-120"/>
              </a:rPr>
              <a:t>:</a:t>
            </a:r>
            <a:r>
              <a:rPr lang="zh-TW" altLang="zh-TW" sz="2800" b="1" u="none" dirty="0" smtClean="0">
                <a:solidFill>
                  <a:srgbClr val="FF0000"/>
                </a:solidFill>
                <a:ea typeface="標楷體" pitchFamily="65" charset="-120"/>
              </a:rPr>
              <a:t>經與會委員討論，先查詢前二次何時進行保養的，</a:t>
            </a:r>
            <a:r>
              <a:rPr lang="zh-TW" altLang="en-US" sz="2800" b="1" u="none" dirty="0" smtClean="0">
                <a:solidFill>
                  <a:srgbClr val="FF0000"/>
                </a:solidFill>
                <a:ea typeface="標楷體" pitchFamily="65" charset="-120"/>
              </a:rPr>
              <a:t>  </a:t>
            </a:r>
            <a:endParaRPr lang="en-US" altLang="zh-TW" sz="2800" b="1" u="none" dirty="0" smtClean="0">
              <a:solidFill>
                <a:srgbClr val="FF0000"/>
              </a:solidFill>
              <a:ea typeface="標楷體" pitchFamily="65" charset="-120"/>
            </a:endParaRPr>
          </a:p>
          <a:p>
            <a:r>
              <a:rPr lang="zh-TW" altLang="en-US" sz="2800" b="1" u="none" dirty="0" smtClean="0">
                <a:solidFill>
                  <a:srgbClr val="FF0000"/>
                </a:solidFill>
                <a:ea typeface="標楷體" pitchFamily="65" charset="-120"/>
              </a:rPr>
              <a:t>     </a:t>
            </a:r>
            <a:r>
              <a:rPr lang="zh-TW" altLang="zh-TW" sz="2800" b="1" u="none" dirty="0" smtClean="0">
                <a:solidFill>
                  <a:srgbClr val="FF0000"/>
                </a:solidFill>
                <a:ea typeface="標楷體" pitchFamily="65" charset="-120"/>
              </a:rPr>
              <a:t>再</a:t>
            </a:r>
            <a:r>
              <a:rPr lang="zh-TW" altLang="zh-TW" sz="2800" b="1" u="none" smtClean="0">
                <a:solidFill>
                  <a:srgbClr val="FF0000"/>
                </a:solidFill>
                <a:ea typeface="標楷體" pitchFamily="65" charset="-120"/>
              </a:rPr>
              <a:t>作</a:t>
            </a:r>
            <a:r>
              <a:rPr lang="zh-TW" altLang="zh-TW" sz="2800" b="1" u="none" smtClean="0">
                <a:solidFill>
                  <a:srgbClr val="FF0000"/>
                </a:solidFill>
                <a:ea typeface="標楷體" pitchFamily="65" charset="-120"/>
              </a:rPr>
              <a:t>後續討論</a:t>
            </a:r>
            <a:r>
              <a:rPr lang="zh-TW" altLang="zh-TW" sz="2800" b="1" u="none" dirty="0" smtClean="0">
                <a:solidFill>
                  <a:srgbClr val="FF0000"/>
                </a:solidFill>
                <a:ea typeface="標楷體" pitchFamily="65" charset="-120"/>
              </a:rPr>
              <a:t>。</a:t>
            </a:r>
            <a:endParaRPr lang="en-US" altLang="zh-TW" sz="2800" b="1" u="none" dirty="0" smtClean="0">
              <a:solidFill>
                <a:srgbClr val="FF0000"/>
              </a:solidFill>
              <a:ea typeface="標楷體" pitchFamily="65" charset="-120"/>
            </a:endParaRPr>
          </a:p>
          <a:p>
            <a:endParaRPr lang="zh-TW" altLang="zh-TW" sz="2800" u="none" dirty="0" smtClean="0">
              <a:ea typeface="標楷體" pitchFamily="65" charset="-120"/>
            </a:endParaRPr>
          </a:p>
          <a:p>
            <a:r>
              <a:rPr lang="zh-TW" altLang="zh-TW" sz="2800" b="1" u="none" dirty="0" smtClean="0">
                <a:solidFill>
                  <a:srgbClr val="FF0000"/>
                </a:solidFill>
                <a:ea typeface="標楷體" pitchFamily="65" charset="-120"/>
              </a:rPr>
              <a:t>執行情形</a:t>
            </a:r>
            <a:r>
              <a:rPr lang="en-US" altLang="zh-TW" sz="2800" b="1" u="none" dirty="0" smtClean="0">
                <a:solidFill>
                  <a:srgbClr val="FF0000"/>
                </a:solidFill>
                <a:ea typeface="標楷體" pitchFamily="65" charset="-120"/>
              </a:rPr>
              <a:t>:</a:t>
            </a:r>
            <a:r>
              <a:rPr lang="zh-TW" altLang="zh-TW" sz="2800" b="1" u="none" dirty="0" smtClean="0">
                <a:solidFill>
                  <a:srgbClr val="FF0000"/>
                </a:solidFill>
                <a:ea typeface="標楷體" pitchFamily="65" charset="-120"/>
              </a:rPr>
              <a:t>照案處理，已列本次會議議題。</a:t>
            </a:r>
            <a:endParaRPr lang="zh-TW" altLang="zh-TW" sz="2800" u="none" dirty="0" smtClean="0">
              <a:solidFill>
                <a:srgbClr val="FF0000"/>
              </a:solidFill>
              <a:ea typeface="標楷體" pitchFamily="65" charset="-120"/>
            </a:endParaRPr>
          </a:p>
          <a:p>
            <a:endParaRPr lang="zh-TW" altLang="zh-TW" sz="2800" u="none" dirty="0">
              <a:solidFill>
                <a:srgbClr val="FF0000"/>
              </a:solidFill>
            </a:endParaRPr>
          </a:p>
          <a:p>
            <a:pPr marL="0" marR="0" lvl="0" indent="1143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ChangeArrowheads="1"/>
          </p:cNvSpPr>
          <p:nvPr/>
        </p:nvSpPr>
        <p:spPr bwMode="auto">
          <a:xfrm rot="10800000" flipV="1">
            <a:off x="572266" y="2729973"/>
            <a:ext cx="842968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143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endParaRPr kumimoji="1" lang="en-US" altLang="zh-TW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marL="0" marR="0" lvl="0" indent="1143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endParaRPr lang="en-US" altLang="zh-TW" sz="2400" b="1" u="none" dirty="0">
              <a:solidFill>
                <a:schemeClr val="tx1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15076" y="3403642"/>
            <a:ext cx="8786874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zh-TW" sz="2800" u="none" dirty="0">
              <a:latin typeface="+mj-ea"/>
              <a:ea typeface="+mj-ea"/>
            </a:endParaRPr>
          </a:p>
          <a:p>
            <a:pPr marL="0" marR="0" lvl="0" indent="1143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lang="zh-TW" altLang="zh-TW" sz="2800" b="1" u="none" dirty="0">
                <a:solidFill>
                  <a:srgbClr val="FF0000"/>
                </a:solidFill>
                <a:ea typeface="標楷體" pitchFamily="65" charset="-120"/>
              </a:rPr>
              <a:t> </a:t>
            </a:r>
            <a:endParaRPr lang="zh-TW" altLang="zh-TW" sz="2800" u="none" dirty="0">
              <a:solidFill>
                <a:srgbClr val="FF0000"/>
              </a:solidFill>
              <a:ea typeface="標楷體" pitchFamily="65" charset="-120"/>
            </a:endParaRPr>
          </a:p>
          <a:p>
            <a:r>
              <a:rPr lang="en-US" altLang="zh-TW" sz="2800" b="1" u="none" dirty="0">
                <a:solidFill>
                  <a:srgbClr val="FF0000"/>
                </a:solidFill>
                <a:ea typeface="標楷體" pitchFamily="65" charset="-120"/>
              </a:rPr>
              <a:t> </a:t>
            </a:r>
            <a:endParaRPr lang="zh-TW" altLang="zh-TW" sz="2400" u="none" dirty="0">
              <a:solidFill>
                <a:srgbClr val="FF0000"/>
              </a:solidFill>
              <a:ea typeface="標楷體" pitchFamily="65" charset="-120"/>
            </a:endParaRPr>
          </a:p>
          <a:p>
            <a:r>
              <a:rPr lang="zh-TW" altLang="en-US" sz="2800" b="1" u="none" dirty="0">
                <a:ea typeface="標楷體" pitchFamily="65" charset="-120"/>
              </a:rPr>
              <a:t>      </a:t>
            </a:r>
            <a:endParaRPr lang="zh-TW" altLang="zh-TW" sz="2800" u="none" dirty="0">
              <a:ea typeface="標楷體" pitchFamily="65" charset="-120"/>
            </a:endParaRPr>
          </a:p>
          <a:p>
            <a:r>
              <a:rPr lang="en-US" altLang="zh-TW" sz="2800" b="1" u="none" dirty="0">
                <a:ea typeface="標楷體" pitchFamily="65" charset="-120"/>
              </a:rPr>
              <a:t>  </a:t>
            </a:r>
            <a:endParaRPr lang="zh-TW" altLang="zh-TW" sz="2400" u="none" dirty="0">
              <a:solidFill>
                <a:srgbClr val="FF0000"/>
              </a:solidFill>
              <a:ea typeface="標楷體" pitchFamily="65" charset="-120"/>
            </a:endParaRPr>
          </a:p>
          <a:p>
            <a:pPr marL="0" marR="0" lvl="0" indent="1143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endParaRPr kumimoji="1" lang="en-US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標楷體" pitchFamily="65" charset="-120"/>
              <a:cs typeface="新細明體" pitchFamily="18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86580" y="53586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3203437"/>
            <a:ext cx="9145588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  <a:ea typeface="標楷體" pitchFamily="65" charset="-120"/>
              </a:rPr>
              <a:t> </a:t>
            </a:r>
            <a:endParaRPr lang="zh-TW" altLang="zh-TW" sz="2800" dirty="0">
              <a:solidFill>
                <a:srgbClr val="FF0000"/>
              </a:solidFill>
              <a:ea typeface="標楷體" pitchFamily="65" charset="-120"/>
            </a:endParaRPr>
          </a:p>
          <a:p>
            <a:pPr lvl="0" eaLnBrk="0" hangingPunct="0"/>
            <a:endParaRPr lang="zh-TW" altLang="en-US" sz="1800" u="none" dirty="0">
              <a:solidFill>
                <a:schemeClr val="tx1"/>
              </a:solidFill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40961" name="Rectangle 1"/>
          <p:cNvSpPr>
            <a:spLocks noChangeArrowheads="1"/>
          </p:cNvSpPr>
          <p:nvPr/>
        </p:nvSpPr>
        <p:spPr bwMode="auto">
          <a:xfrm>
            <a:off x="0" y="1189283"/>
            <a:ext cx="9145588" cy="39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案由二、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110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年度消防安檢缺失改善討論案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(P.2~5)</a:t>
            </a:r>
            <a:endParaRPr kumimoji="1" lang="en-US" altLang="zh-TW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說明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:1.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經消防檢測缺失項目如下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:</a:t>
            </a:r>
            <a:endParaRPr kumimoji="1" lang="en-US" altLang="zh-TW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  (1)10P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滅火器</a:t>
            </a:r>
            <a:endParaRPr kumimoji="1" lang="zh-TW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  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(2)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標示設備</a:t>
            </a:r>
            <a:endParaRPr kumimoji="1" lang="zh-TW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  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(3)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自動撒水設備</a:t>
            </a:r>
            <a:endParaRPr kumimoji="1" lang="zh-TW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  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(4)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緊急廣播設備</a:t>
            </a:r>
            <a:endParaRPr kumimoji="1" lang="zh-TW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  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(5)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排煙設備</a:t>
            </a:r>
            <a:endParaRPr kumimoji="1" lang="zh-TW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2.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缺失細項內容請詳報價單</a:t>
            </a:r>
            <a:endParaRPr kumimoji="1" lang="zh-TW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3.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日日安消防安全設備檢修有限公司報價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$53,030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元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未稅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)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。</a:t>
            </a:r>
            <a:endParaRPr kumimoji="1" lang="en-US" altLang="zh-TW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endParaRPr kumimoji="1" lang="zh-TW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決議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: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經與會委員討論，委員對於缺失項目尚有不明瞭之處，請通知廠商列席說</a:t>
            </a:r>
            <a:endParaRPr kumimoji="1" lang="zh-TW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明，若因疫情因素無法列席說明，則以書面說明，後續再擇期討論。</a:t>
            </a:r>
            <a:endParaRPr kumimoji="1" lang="zh-TW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執行情形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: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照案處理，已列本次會議議題。</a:t>
            </a:r>
            <a:endParaRPr kumimoji="1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0" y="1032359"/>
            <a:ext cx="9145588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609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endParaRPr kumimoji="1" lang="en-US" altLang="zh-TW" sz="24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marL="0" marR="0" lvl="0" indent="609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案由三、管委會委員因應役情配合事項討論案。</a:t>
            </a:r>
            <a:endParaRPr kumimoji="1" lang="zh-TW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609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說明：因疫情嚴峻在管制措施下，下一屆區權會，遲遲無法召</a:t>
            </a:r>
            <a:endParaRPr kumimoji="1" lang="en-US" altLang="zh-TW" sz="24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marL="0" marR="0" lvl="0" indent="609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lang="zh-TW" altLang="en-US" sz="2400" b="1" u="none" dirty="0" smtClean="0">
                <a:ea typeface="標楷體" pitchFamily="65" charset="-120"/>
                <a:cs typeface="Times New Roman" pitchFamily="18" charset="0"/>
              </a:rPr>
              <a:t>      </a:t>
            </a:r>
            <a:r>
              <a:rPr kumimoji="1" lang="zh-TW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開，新舊委員會無法順利於規定期程交接，為維持社</a:t>
            </a:r>
            <a:endParaRPr kumimoji="1" lang="en-US" altLang="zh-TW" sz="24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marL="0" marR="0" lvl="0" indent="609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lang="zh-TW" altLang="en-US" sz="2400" b="1" u="none" dirty="0" smtClean="0">
                <a:ea typeface="標楷體" pitchFamily="65" charset="-120"/>
                <a:cs typeface="Times New Roman" pitchFamily="18" charset="0"/>
              </a:rPr>
              <a:t>      </a:t>
            </a:r>
            <a:r>
              <a:rPr kumimoji="1" lang="zh-TW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區事務正常運作，管委會需討論相關配合事項。</a:t>
            </a:r>
            <a:endParaRPr kumimoji="1" lang="zh-TW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609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決議：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1.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因下屆區權會遲遲無法召開將產生委員延任的結果，</a:t>
            </a:r>
            <a:endParaRPr kumimoji="1" lang="en-US" altLang="zh-TW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marL="0" marR="0" lvl="0" indent="609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lang="zh-TW" altLang="en-US" sz="2400" b="1" u="none" dirty="0" smtClean="0">
                <a:solidFill>
                  <a:srgbClr val="FF0000"/>
                </a:solidFill>
                <a:ea typeface="標楷體" pitchFamily="65" charset="-120"/>
                <a:cs typeface="Times New Roman" pitchFamily="18" charset="0"/>
              </a:rPr>
              <a:t>        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本屆委員本著為社區服務的精神願意共體時艱，繼續</a:t>
            </a:r>
            <a:endParaRPr kumimoji="1" lang="en-US" altLang="zh-TW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marL="0" marR="0" lvl="0" indent="609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lang="zh-TW" altLang="en-US" sz="2400" b="1" u="none" dirty="0" smtClean="0">
                <a:solidFill>
                  <a:srgbClr val="FF0000"/>
                </a:solidFill>
                <a:ea typeface="標楷體" pitchFamily="65" charset="-120"/>
                <a:cs typeface="Times New Roman" pitchFamily="18" charset="0"/>
              </a:rPr>
              <a:t>         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維持管委會的運作。</a:t>
            </a:r>
            <a:endParaRPr kumimoji="1" lang="zh-TW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609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lang="zh-TW" altLang="en-US" sz="2400" b="1" u="none" dirty="0" smtClean="0">
                <a:solidFill>
                  <a:srgbClr val="FF0000"/>
                </a:solidFill>
                <a:ea typeface="標楷體" pitchFamily="65" charset="-120"/>
                <a:cs typeface="Times New Roman" pitchFamily="18" charset="0"/>
              </a:rPr>
              <a:t>      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2.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若有委員因個人事務無法全力配合，其他委員也表示</a:t>
            </a:r>
            <a:endParaRPr kumimoji="1" lang="en-US" altLang="zh-TW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marL="0" marR="0" lvl="0" indent="609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lang="zh-TW" altLang="en-US" sz="2400" b="1" u="none" dirty="0" smtClean="0">
                <a:solidFill>
                  <a:srgbClr val="FF0000"/>
                </a:solidFill>
                <a:ea typeface="標楷體" pitchFamily="65" charset="-120"/>
                <a:cs typeface="Times New Roman" pitchFamily="18" charset="0"/>
              </a:rPr>
              <a:t>         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盡力協助代理。</a:t>
            </a:r>
            <a:endParaRPr kumimoji="1" lang="zh-TW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609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lang="zh-TW" altLang="en-US" sz="2400" b="1" u="none" dirty="0" smtClean="0">
                <a:solidFill>
                  <a:srgbClr val="FF0000"/>
                </a:solidFill>
                <a:ea typeface="標楷體" pitchFamily="65" charset="-120"/>
                <a:cs typeface="Times New Roman" pitchFamily="18" charset="0"/>
              </a:rPr>
              <a:t>      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3.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後續管委會的會議比照今天以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line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群組視訊會議召開  </a:t>
            </a:r>
            <a:r>
              <a:rPr lang="zh-TW" altLang="en-US" sz="2400" b="1" u="none" dirty="0" smtClean="0">
                <a:solidFill>
                  <a:srgbClr val="FF0000"/>
                </a:solidFill>
                <a:ea typeface="標楷體" pitchFamily="65" charset="-120"/>
                <a:cs typeface="Times New Roman" pitchFamily="18" charset="0"/>
              </a:rPr>
              <a:t>   </a:t>
            </a:r>
            <a:endParaRPr lang="en-US" altLang="zh-TW" sz="2400" b="1" u="none" dirty="0" smtClean="0">
              <a:solidFill>
                <a:srgbClr val="FF0000"/>
              </a:solidFill>
              <a:ea typeface="標楷體" pitchFamily="65" charset="-120"/>
              <a:cs typeface="Times New Roman" pitchFamily="18" charset="0"/>
            </a:endParaRPr>
          </a:p>
          <a:p>
            <a:pPr marL="0" marR="0" lvl="0" indent="609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sz="24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  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。</a:t>
            </a:r>
            <a:endParaRPr kumimoji="1" lang="zh-TW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609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執行情形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: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照案處理</a:t>
            </a:r>
            <a:endParaRPr kumimoji="1" lang="zh-TW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952" y="3228945"/>
            <a:ext cx="8143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b="1" u="none" dirty="0" smtClean="0">
                <a:solidFill>
                  <a:schemeClr val="tx1"/>
                </a:solidFill>
                <a:ea typeface="標楷體" pitchFamily="65" charset="-120"/>
                <a:cs typeface="Times New Roman" pitchFamily="18" charset="0"/>
              </a:rPr>
              <a:t>  </a:t>
            </a:r>
            <a:r>
              <a:rPr lang="zh-TW" altLang="zh-TW" sz="4000" b="1" u="none" dirty="0" smtClean="0">
                <a:solidFill>
                  <a:schemeClr val="tx1"/>
                </a:solidFill>
                <a:ea typeface="標楷體" pitchFamily="65" charset="-120"/>
                <a:cs typeface="Times New Roman" pitchFamily="18" charset="0"/>
              </a:rPr>
              <a:t>肆</a:t>
            </a:r>
            <a:r>
              <a:rPr lang="zh-TW" altLang="zh-TW" sz="4000" b="1" u="none" dirty="0" smtClean="0">
                <a:solidFill>
                  <a:schemeClr val="tx1"/>
                </a:solidFill>
                <a:ea typeface="標楷體" pitchFamily="65" charset="-120"/>
                <a:cs typeface="Arial Unicode MS" pitchFamily="34" charset="-120"/>
              </a:rPr>
              <a:t>、本</a:t>
            </a:r>
            <a:r>
              <a:rPr lang="en-US" altLang="zh-TW" sz="4000" b="1" u="none" dirty="0" smtClean="0">
                <a:solidFill>
                  <a:schemeClr val="tx1"/>
                </a:solidFill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4000" b="1" u="none" dirty="0" smtClean="0">
                <a:solidFill>
                  <a:schemeClr val="tx1"/>
                </a:solidFill>
                <a:ea typeface="標楷體" pitchFamily="65" charset="-120"/>
                <a:cs typeface="Times New Roman" pitchFamily="18" charset="0"/>
              </a:rPr>
              <a:t>十一</a:t>
            </a:r>
            <a:r>
              <a:rPr lang="en-US" altLang="zh-TW" sz="4000" b="1" u="none" dirty="0" smtClean="0">
                <a:solidFill>
                  <a:schemeClr val="tx1"/>
                </a:solidFill>
                <a:ea typeface="標楷體" pitchFamily="65" charset="-120"/>
                <a:cs typeface="Times New Roman" pitchFamily="18" charset="0"/>
              </a:rPr>
              <a:t>)</a:t>
            </a:r>
            <a:r>
              <a:rPr lang="zh-TW" altLang="en-US" sz="4000" b="1" u="none" dirty="0" smtClean="0">
                <a:solidFill>
                  <a:schemeClr val="tx1"/>
                </a:solidFill>
                <a:ea typeface="標楷體" pitchFamily="65" charset="-120"/>
                <a:cs typeface="Times New Roman" pitchFamily="18" charset="0"/>
              </a:rPr>
              <a:t>次會議提案討論</a:t>
            </a:r>
            <a:endParaRPr lang="zh-TW" altLang="en-US" sz="4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0" y="2752706"/>
            <a:ext cx="9145588" cy="12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en-US" altLang="zh-TW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</a:t>
            </a:r>
            <a:endParaRPr kumimoji="1" lang="en-US" altLang="zh-TW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endParaRPr lang="en-US" altLang="zh-TW" sz="3200" b="1" u="none" dirty="0">
              <a:solidFill>
                <a:schemeClr val="tx1"/>
              </a:solidFill>
              <a:ea typeface="標楷體" pitchFamily="65" charset="-12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endParaRPr kumimoji="1" lang="zh-TW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0" y="1027272"/>
            <a:ext cx="9145588" cy="4724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案由一、發電機保養討論案</a:t>
            </a:r>
            <a:r>
              <a:rPr kumimoji="1" lang="en-US" altLang="zh-TW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(P.1)</a:t>
            </a:r>
            <a:endParaRPr kumimoji="1" lang="en-US" altLang="zh-TW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說明</a:t>
            </a:r>
            <a:r>
              <a:rPr kumimoji="1" lang="en-US" altLang="zh-TW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:1.</a:t>
            </a:r>
            <a:r>
              <a:rPr kumimoji="1" lang="zh-TW" alt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經查證</a:t>
            </a:r>
            <a:r>
              <a:rPr kumimoji="1" lang="en-US" altLang="zh-TW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107</a:t>
            </a:r>
            <a:r>
              <a:rPr kumimoji="1" lang="zh-TW" alt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年、</a:t>
            </a:r>
            <a:r>
              <a:rPr kumimoji="1" lang="en-US" altLang="zh-TW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108</a:t>
            </a:r>
            <a:r>
              <a:rPr kumimoji="1" lang="zh-TW" alt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年未有發電機保養資料</a:t>
            </a:r>
            <a:endParaRPr kumimoji="1" lang="zh-TW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</a:t>
            </a:r>
            <a:r>
              <a:rPr kumimoji="1" lang="en-US" altLang="zh-TW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2.</a:t>
            </a:r>
            <a:r>
              <a:rPr kumimoji="1" lang="zh-TW" alt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上次保養為</a:t>
            </a:r>
            <a:r>
              <a:rPr kumimoji="1" lang="en-US" altLang="zh-TW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109.03.30(</a:t>
            </a:r>
            <a:r>
              <a:rPr kumimoji="1" lang="zh-TW" alt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德仁</a:t>
            </a:r>
            <a:r>
              <a:rPr kumimoji="1" lang="en-US" altLang="zh-TW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)</a:t>
            </a:r>
            <a:r>
              <a:rPr kumimoji="1" lang="zh-TW" alt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，費用</a:t>
            </a:r>
            <a:r>
              <a:rPr kumimoji="1" lang="en-US" altLang="zh-TW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$14,900</a:t>
            </a:r>
            <a:r>
              <a:rPr kumimoji="1" lang="zh-TW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元</a:t>
            </a:r>
            <a:endParaRPr kumimoji="1" lang="zh-TW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</a:t>
            </a:r>
            <a:r>
              <a:rPr kumimoji="1" lang="en-US" altLang="zh-TW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3.</a:t>
            </a:r>
            <a:r>
              <a:rPr kumimoji="1" lang="zh-TW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本次保養報價</a:t>
            </a:r>
            <a:r>
              <a:rPr kumimoji="1" lang="en-US" altLang="zh-TW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:</a:t>
            </a:r>
            <a:r>
              <a:rPr kumimoji="1" lang="en-US" altLang="zh-TW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$21,800</a:t>
            </a:r>
            <a:r>
              <a:rPr kumimoji="1" lang="zh-TW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元</a:t>
            </a:r>
            <a:r>
              <a:rPr kumimoji="1" lang="en-US" altLang="zh-TW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1" lang="zh-TW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未稅</a:t>
            </a:r>
            <a:r>
              <a:rPr kumimoji="1" lang="en-US" altLang="zh-TW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)</a:t>
            </a:r>
            <a:endParaRPr kumimoji="1" lang="en-US" altLang="zh-TW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en-US" altLang="zh-TW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</a:t>
            </a:r>
            <a:r>
              <a:rPr kumimoji="1" lang="en-US" altLang="zh-TW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4.</a:t>
            </a:r>
            <a:r>
              <a:rPr kumimoji="1" lang="zh-TW" alt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兩次保養項目相同，費用差異為</a:t>
            </a:r>
            <a:r>
              <a:rPr kumimoji="1" lang="zh-TW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空氣濾清器</a:t>
            </a:r>
            <a:r>
              <a:rPr kumimoji="1" lang="en-US" altLang="zh-TW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109</a:t>
            </a:r>
            <a:r>
              <a:rPr kumimoji="1" lang="zh-TW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年 </a:t>
            </a:r>
            <a:endParaRPr kumimoji="1" lang="en-US" altLang="zh-TW" sz="2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lvl="0" eaLnBrk="0" hangingPunct="0">
              <a:lnSpc>
                <a:spcPct val="150000"/>
              </a:lnSpc>
              <a:tabLst>
                <a:tab pos="2735263" algn="l"/>
              </a:tabLst>
            </a:pPr>
            <a:r>
              <a:rPr lang="zh-TW" altLang="en-US" sz="2800" b="1" u="none" dirty="0" smtClean="0">
                <a:solidFill>
                  <a:srgbClr val="FF0000"/>
                </a:solidFill>
                <a:ea typeface="標楷體" pitchFamily="65" charset="-120"/>
                <a:cs typeface="Times New Roman" pitchFamily="18" charset="0"/>
              </a:rPr>
              <a:t>       </a:t>
            </a:r>
            <a:r>
              <a:rPr kumimoji="1" lang="zh-TW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為清潔，今年報價為</a:t>
            </a:r>
            <a:r>
              <a:rPr lang="zh-TW" altLang="en-US" sz="2800" b="1" u="none" dirty="0" smtClean="0">
                <a:solidFill>
                  <a:srgbClr val="FF0000"/>
                </a:solidFill>
                <a:ea typeface="標楷體" pitchFamily="65" charset="-120"/>
                <a:cs typeface="Times New Roman" pitchFamily="18" charset="0"/>
              </a:rPr>
              <a:t>更換新品</a:t>
            </a:r>
            <a:endParaRPr kumimoji="1" lang="zh-TW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 </a:t>
            </a:r>
            <a:endParaRPr kumimoji="1" lang="zh-TW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58018" y="572274"/>
            <a:ext cx="1785950" cy="57150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0" y="1000903"/>
            <a:ext cx="9145588" cy="5516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案由二、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110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年度消防安檢缺失改善討論案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(P.2~5)</a:t>
            </a:r>
            <a:endParaRPr kumimoji="1" lang="en-US" altLang="zh-TW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說明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:1.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經消防檢測缺失項目如下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:</a:t>
            </a:r>
            <a:endParaRPr kumimoji="1" lang="en-US" altLang="zh-TW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  (1)10P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滅火器</a:t>
            </a:r>
            <a:endParaRPr kumimoji="1" lang="zh-TW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  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(2)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標示設備</a:t>
            </a:r>
            <a:endParaRPr kumimoji="1" lang="zh-TW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  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(3)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自動撒水設備</a:t>
            </a:r>
            <a:endParaRPr kumimoji="1" lang="zh-TW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  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(4)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緊急廣播設備</a:t>
            </a:r>
            <a:endParaRPr kumimoji="1" lang="zh-TW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  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(5)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排煙設備</a:t>
            </a:r>
            <a:endParaRPr kumimoji="1" lang="zh-TW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2.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缺失細項內容請詳報價單</a:t>
            </a:r>
            <a:endParaRPr kumimoji="1" lang="zh-TW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3.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日日安消防安全設備檢修有限公司報價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$53,030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元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未稅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)</a:t>
            </a:r>
            <a:endParaRPr kumimoji="1" lang="zh-TW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決議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: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經與會委員討論，委員對於缺失項目尚有不明瞭之處，請通  </a:t>
            </a:r>
            <a:endParaRPr kumimoji="1" lang="en-US" altLang="zh-TW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lang="zh-TW" altLang="en-US" sz="2400" b="1" u="none" dirty="0" smtClean="0">
                <a:solidFill>
                  <a:srgbClr val="FF0000"/>
                </a:solidFill>
                <a:ea typeface="標楷體" pitchFamily="65" charset="-120"/>
                <a:cs typeface="Times New Roman" pitchFamily="18" charset="0"/>
              </a:rPr>
              <a:t>     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知廠商列席說明，若因疫情因素無法列席說明，則以書面說</a:t>
            </a:r>
            <a:endParaRPr kumimoji="1" lang="en-US" altLang="zh-TW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lang="zh-TW" altLang="en-US" sz="2400" b="1" u="none" dirty="0" smtClean="0">
                <a:solidFill>
                  <a:srgbClr val="FF0000"/>
                </a:solidFill>
                <a:ea typeface="標楷體" pitchFamily="65" charset="-120"/>
                <a:cs typeface="Times New Roman" pitchFamily="18" charset="0"/>
              </a:rPr>
              <a:t>     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明，後續再擇期討論。</a:t>
            </a:r>
            <a:endParaRPr kumimoji="1" lang="zh-TW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執行情形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: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照案處理，已列本次會議議題。</a:t>
            </a:r>
            <a:endParaRPr kumimoji="1" lang="zh-TW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5263" algn="l"/>
              </a:tabLst>
            </a:pPr>
            <a:endParaRPr kumimoji="1" lang="zh-TW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2266" y="1000902"/>
            <a:ext cx="1285884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390" y="643712"/>
            <a:ext cx="8716198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468338" y="3334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fontAlgn="auto">
              <a:spcAft>
                <a:spcPts val="0"/>
              </a:spcAft>
            </a:pPr>
            <a:endParaRPr kumimoji="0" lang="zh-TW" altLang="en-US" sz="2400" u="none" dirty="0">
              <a:solidFill>
                <a:prstClr val="black"/>
              </a:solidFill>
              <a:latin typeface="Perpetua" pitchFamily="18" charset="0"/>
              <a:ea typeface="微軟正黑體"/>
              <a:cs typeface="+mj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55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0" y="892303"/>
            <a:ext cx="914558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案由三、桌球室外兩張球桌是否清運處理討論案</a:t>
            </a:r>
            <a:endParaRPr kumimoji="1" lang="zh-TW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說明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: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桌球室外樓梯處有兩張應已放置多年未在使用的球桌，現勘  </a:t>
            </a:r>
            <a:endParaRPr kumimoji="1" lang="en-US" altLang="zh-TW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en-US" sz="2400" b="1" u="none" dirty="0" smtClean="0">
                <a:solidFill>
                  <a:schemeClr val="tx1"/>
                </a:solidFill>
                <a:ea typeface="標楷體" pitchFamily="65" charset="-120"/>
                <a:cs typeface="Times New Roman" pitchFamily="18" charset="0"/>
              </a:rPr>
              <a:t>      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球桌桌面邊框已有膨脹現象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木柴柴質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)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，故提請管委會討論</a:t>
            </a:r>
            <a:endParaRPr kumimoji="1" lang="en-US" altLang="zh-TW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en-US" sz="2400" b="1" u="none" dirty="0" smtClean="0">
                <a:solidFill>
                  <a:schemeClr val="tx1"/>
                </a:solidFill>
                <a:ea typeface="標楷體" pitchFamily="65" charset="-120"/>
                <a:cs typeface="Times New Roman" pitchFamily="18" charset="0"/>
              </a:rPr>
              <a:t>      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是否清運處理</a:t>
            </a:r>
            <a:endParaRPr kumimoji="1" lang="zh-TW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43976"/>
            <a:ext cx="3358348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 descr="C:\Users\USER\Desktop\相簿\2B7E98A8-2A3A-4688-97D4-0060CE27895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2662" y="2643976"/>
            <a:ext cx="5143536" cy="3857652"/>
          </a:xfrm>
          <a:prstGeom prst="rect">
            <a:avLst/>
          </a:prstGeom>
          <a:noFill/>
        </p:spPr>
      </p:pic>
      <p:cxnSp>
        <p:nvCxnSpPr>
          <p:cNvPr id="10" name="直線接點 9"/>
          <p:cNvCxnSpPr/>
          <p:nvPr/>
        </p:nvCxnSpPr>
        <p:spPr>
          <a:xfrm>
            <a:off x="3644100" y="4001298"/>
            <a:ext cx="5000660" cy="10001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>
            <a:endCxn id="32771" idx="3"/>
          </p:cNvCxnSpPr>
          <p:nvPr/>
        </p:nvCxnSpPr>
        <p:spPr>
          <a:xfrm>
            <a:off x="3644100" y="3358356"/>
            <a:ext cx="5072098" cy="12144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rot="5400000">
            <a:off x="3322629" y="3679827"/>
            <a:ext cx="6429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>
            <a:stCxn id="32771" idx="3"/>
          </p:cNvCxnSpPr>
          <p:nvPr/>
        </p:nvCxnSpPr>
        <p:spPr>
          <a:xfrm flipH="1">
            <a:off x="8644760" y="4572802"/>
            <a:ext cx="71438" cy="42862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81332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810" y="192959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858678" y="53586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0" y="827964"/>
            <a:ext cx="9145588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案由四、會議室內藤製座椅是否清運處理討論案</a:t>
            </a:r>
            <a:endParaRPr kumimoji="1" lang="zh-TW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說明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: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會議室內放置一組早期擺放於陽光玻璃屋處之藤製座椅，已</a:t>
            </a:r>
            <a:endParaRPr kumimoji="1" lang="en-US" altLang="zh-TW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lvl="0" eaLnBrk="0" hangingPunct="0"/>
            <a:r>
              <a:rPr lang="zh-TW" altLang="en-US" sz="2400" b="1" u="none" dirty="0" smtClean="0">
                <a:solidFill>
                  <a:schemeClr val="tx1"/>
                </a:solidFill>
                <a:ea typeface="標楷體" pitchFamily="65" charset="-120"/>
                <a:cs typeface="Times New Roman" pitchFamily="18" charset="0"/>
              </a:rPr>
              <a:t>      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放置許久座椅已</a:t>
            </a:r>
            <a:r>
              <a:rPr lang="zh-TW" altLang="zh-TW" sz="2400" b="1" u="none" dirty="0" smtClean="0">
                <a:ea typeface="標楷體" pitchFamily="65" charset="-120"/>
              </a:rPr>
              <a:t>老舊及有些藤條斷掉損壞，基於安全考量</a:t>
            </a:r>
            <a:r>
              <a:rPr kumimoji="1" lang="zh-TW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，  </a:t>
            </a:r>
            <a:endParaRPr kumimoji="1" lang="en-US" altLang="zh-TW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lvl="0" eaLnBrk="0" hangingPunct="0"/>
            <a:r>
              <a:rPr lang="zh-TW" altLang="en-US" sz="2800" b="1" u="none" dirty="0" smtClean="0">
                <a:solidFill>
                  <a:schemeClr val="tx1"/>
                </a:solidFill>
                <a:ea typeface="標楷體" pitchFamily="65" charset="-120"/>
                <a:cs typeface="Times New Roman" pitchFamily="18" charset="0"/>
              </a:rPr>
              <a:t>     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故提請管委會討論是否清運處理</a:t>
            </a:r>
            <a:endParaRPr kumimoji="1" lang="zh-TW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929728"/>
            <a:ext cx="3144034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FD74178F-B919-4BD7-89B6-BC85908A5F5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1092" y="2786852"/>
            <a:ext cx="3368675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6BB875E4-1E8B-41DD-9614-0FEA3B0AFDB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30116" y="2215348"/>
            <a:ext cx="3000396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0" y="742719"/>
            <a:ext cx="91455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案由五、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B2-18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號、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67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號汽車位處連續壁滲水問題討論     </a:t>
            </a:r>
            <a:endParaRPr kumimoji="1" lang="zh-TW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說明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: 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有關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18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號、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67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號汽車位處連續壁滲水問題，經永宏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/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億圓 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/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鼎盛等三</a:t>
            </a:r>
            <a:endParaRPr kumimoji="1" lang="zh-TW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 家廠商條件報價如下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:</a:t>
            </a:r>
            <a:endParaRPr kumimoji="1" lang="en-US" altLang="zh-TW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43637" y="1739000"/>
          <a:ext cx="8858313" cy="4405439"/>
        </p:xfrm>
        <a:graphic>
          <a:graphicData uri="http://schemas.openxmlformats.org/drawingml/2006/table">
            <a:tbl>
              <a:tblPr/>
              <a:tblGrid>
                <a:gridCol w="852170"/>
                <a:gridCol w="1663592"/>
                <a:gridCol w="1768119"/>
                <a:gridCol w="1918711"/>
                <a:gridCol w="88568"/>
                <a:gridCol w="2567153"/>
              </a:tblGrid>
              <a:tr h="516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　 位置</a:t>
                      </a:r>
                      <a:endParaRPr lang="zh-TW" sz="1400" kern="100" dirty="0">
                        <a:latin typeface="Times New Roman"/>
                        <a:ea typeface="新細明體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400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廠商</a:t>
                      </a:r>
                      <a:r>
                        <a:rPr lang="en-US" sz="1400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   </a:t>
                      </a:r>
                      <a:endParaRPr lang="zh-TW" sz="1400" kern="100" dirty="0"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latin typeface="標楷體"/>
                          <a:ea typeface="新細明體"/>
                          <a:cs typeface="新細明體"/>
                        </a:rPr>
                        <a:t>B2-18</a:t>
                      </a:r>
                      <a:r>
                        <a:rPr lang="zh-TW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號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/>
                      </a:r>
                      <a:br>
                        <a:rPr lang="en-US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</a:br>
                      <a:r>
                        <a:rPr lang="zh-TW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汽車位旁</a:t>
                      </a:r>
                      <a:endParaRPr lang="zh-TW" sz="1400" kern="100" dirty="0"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latin typeface="標楷體"/>
                          <a:ea typeface="新細明體"/>
                          <a:cs typeface="新細明體"/>
                        </a:rPr>
                        <a:t>B2-67</a:t>
                      </a:r>
                      <a:r>
                        <a:rPr lang="zh-TW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號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/>
                      </a:r>
                      <a:br>
                        <a:rPr lang="en-US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</a:br>
                      <a:r>
                        <a:rPr lang="zh-TW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汽車位後</a:t>
                      </a:r>
                      <a:endParaRPr lang="zh-TW" sz="1400" kern="100" dirty="0"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latin typeface="標楷體"/>
                          <a:ea typeface="新細明體"/>
                          <a:cs typeface="新細明體"/>
                        </a:rPr>
                        <a:t>       </a:t>
                      </a:r>
                      <a:r>
                        <a:rPr lang="zh-TW" sz="1400" b="1" kern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費用</a:t>
                      </a:r>
                      <a:endParaRPr lang="zh-TW" sz="1400" kern="100"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備註</a:t>
                      </a:r>
                      <a:endParaRPr lang="zh-TW" sz="1400" kern="100"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127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永宏工程</a:t>
                      </a:r>
                      <a:endParaRPr lang="zh-TW" sz="1400" kern="100"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400" b="1" kern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採用無收縮高彈性</a:t>
                      </a:r>
                      <a:endParaRPr lang="zh-TW" sz="1400" kern="100">
                        <a:latin typeface="Times New Roman"/>
                        <a:ea typeface="新細明體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400" b="1" kern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聚胺脂</a:t>
                      </a:r>
                      <a:r>
                        <a:rPr lang="en-US" sz="1400" b="1" kern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PU</a:t>
                      </a:r>
                      <a:r>
                        <a:rPr lang="zh-TW" sz="1400" b="1" kern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防水膠高</a:t>
                      </a:r>
                      <a:endParaRPr lang="zh-TW" sz="1400" kern="100">
                        <a:latin typeface="Times New Roman"/>
                        <a:ea typeface="新細明體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400" b="1" kern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壓灌注</a:t>
                      </a:r>
                      <a:endParaRPr lang="zh-TW" sz="1400" kern="100"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採用無收縮高彈性</a:t>
                      </a:r>
                      <a:endParaRPr lang="zh-TW" sz="1400" kern="100" dirty="0">
                        <a:latin typeface="Times New Roman"/>
                        <a:ea typeface="新細明體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聚胺脂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PU</a:t>
                      </a:r>
                      <a:r>
                        <a:rPr lang="zh-TW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防水膠</a:t>
                      </a:r>
                      <a:endParaRPr lang="zh-TW" sz="1400" kern="100" dirty="0">
                        <a:latin typeface="Times New Roman"/>
                        <a:ea typeface="新細明體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高壓灌注</a:t>
                      </a:r>
                      <a:endParaRPr lang="zh-TW" sz="1400" kern="100" dirty="0"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latin typeface="標楷體"/>
                          <a:ea typeface="新細明體"/>
                        </a:rPr>
                        <a:t>$17,000</a:t>
                      </a:r>
                      <a:r>
                        <a:rPr lang="zh-TW" sz="1600" b="1" kern="100" dirty="0">
                          <a:solidFill>
                            <a:srgbClr val="FF0000"/>
                          </a:solidFill>
                          <a:latin typeface="Times New Roman"/>
                          <a:ea typeface="標楷體"/>
                        </a:rPr>
                        <a:t>元</a:t>
                      </a:r>
                      <a:r>
                        <a:rPr lang="en-US" sz="1600" b="1" kern="100" dirty="0">
                          <a:solidFill>
                            <a:srgbClr val="FF0000"/>
                          </a:solidFill>
                          <a:latin typeface="標楷體"/>
                          <a:ea typeface="新細明體"/>
                        </a:rPr>
                        <a:t>(</a:t>
                      </a:r>
                      <a:r>
                        <a:rPr lang="zh-TW" sz="1600" b="1" kern="100" dirty="0">
                          <a:solidFill>
                            <a:srgbClr val="FF0000"/>
                          </a:solidFill>
                          <a:latin typeface="Times New Roman"/>
                          <a:ea typeface="標楷體"/>
                        </a:rPr>
                        <a:t>未稅</a:t>
                      </a:r>
                      <a:r>
                        <a:rPr lang="en-US" sz="1600" b="1" kern="100" dirty="0">
                          <a:solidFill>
                            <a:srgbClr val="FF0000"/>
                          </a:solidFill>
                          <a:latin typeface="Times New Roman"/>
                          <a:ea typeface="標楷體"/>
                        </a:rPr>
                        <a:t>)</a:t>
                      </a:r>
                      <a:endParaRPr lang="zh-TW" sz="1400" kern="100" dirty="0"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latin typeface="標楷體"/>
                          <a:ea typeface="新細明體"/>
                          <a:cs typeface="新細明體"/>
                        </a:rPr>
                        <a:t>1.</a:t>
                      </a:r>
                      <a:r>
                        <a:rPr lang="zh-TW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保固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2</a:t>
                      </a:r>
                      <a:r>
                        <a:rPr lang="zh-TW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年</a:t>
                      </a:r>
                      <a:endParaRPr lang="zh-TW" sz="1400" kern="100" dirty="0"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8035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400" b="1" kern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億圓工程</a:t>
                      </a:r>
                      <a:endParaRPr lang="zh-TW" sz="1400" kern="100"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zh-TW" sz="1400" kern="100">
                        <a:latin typeface="Times New Roman"/>
                        <a:ea typeface="新細明體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400" b="1" kern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高壓雙液注射</a:t>
                      </a:r>
                      <a:endParaRPr lang="zh-TW" sz="1400" kern="100"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latin typeface="標楷體"/>
                          <a:ea typeface="新細明體"/>
                          <a:cs typeface="新細明體"/>
                        </a:rPr>
                        <a:t>   </a:t>
                      </a:r>
                      <a:endParaRPr lang="zh-TW" sz="1400" kern="100">
                        <a:latin typeface="Times New Roman"/>
                        <a:ea typeface="新細明體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400" b="1" kern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高壓雙液注射</a:t>
                      </a:r>
                      <a:endParaRPr lang="zh-TW" sz="1400" kern="100"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algn="l">
                        <a:spcAft>
                          <a:spcPts val="0"/>
                        </a:spcAft>
                      </a:pPr>
                      <a:endParaRPr lang="zh-TW" sz="1400" kern="100">
                        <a:latin typeface="Times New Roman"/>
                        <a:ea typeface="新細明體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FF0000"/>
                          </a:solidFill>
                          <a:latin typeface="標楷體"/>
                          <a:ea typeface="新細明體"/>
                        </a:rPr>
                        <a:t>$18,000</a:t>
                      </a:r>
                      <a:r>
                        <a:rPr lang="zh-TW" sz="1600" b="1" kern="100">
                          <a:solidFill>
                            <a:srgbClr val="FF0000"/>
                          </a:solidFill>
                          <a:latin typeface="Times New Roman"/>
                          <a:ea typeface="標楷體"/>
                        </a:rPr>
                        <a:t>元</a:t>
                      </a:r>
                      <a:r>
                        <a:rPr lang="en-US" sz="1600" b="1" kern="100">
                          <a:solidFill>
                            <a:srgbClr val="FF0000"/>
                          </a:solidFill>
                          <a:latin typeface="標楷體"/>
                          <a:ea typeface="新細明體"/>
                        </a:rPr>
                        <a:t>(</a:t>
                      </a:r>
                      <a:r>
                        <a:rPr lang="zh-TW" sz="1600" b="1" kern="100">
                          <a:solidFill>
                            <a:srgbClr val="FF0000"/>
                          </a:solidFill>
                          <a:latin typeface="Times New Roman"/>
                          <a:ea typeface="標楷體"/>
                        </a:rPr>
                        <a:t>未稅</a:t>
                      </a:r>
                      <a:r>
                        <a:rPr lang="en-US" sz="1600" b="1" kern="100">
                          <a:solidFill>
                            <a:srgbClr val="FF0000"/>
                          </a:solidFill>
                          <a:latin typeface="Times New Roman"/>
                          <a:ea typeface="標楷體"/>
                        </a:rPr>
                        <a:t>)</a:t>
                      </a:r>
                      <a:endParaRPr lang="zh-TW" sz="1400" kern="100"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zh-TW" sz="1400" kern="100"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latin typeface="標楷體"/>
                          <a:ea typeface="新細明體"/>
                          <a:cs typeface="新細明體"/>
                        </a:rPr>
                        <a:t>1.</a:t>
                      </a:r>
                      <a:r>
                        <a:rPr lang="zh-TW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保固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1</a:t>
                      </a:r>
                      <a:r>
                        <a:rPr lang="zh-TW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年</a:t>
                      </a:r>
                      <a:endParaRPr lang="zh-TW" sz="1400" kern="100" dirty="0">
                        <a:latin typeface="Times New Roman"/>
                        <a:ea typeface="新細明體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latin typeface="標楷體"/>
                          <a:ea typeface="新細明體"/>
                          <a:cs typeface="新細明體"/>
                        </a:rPr>
                        <a:t>2.</a:t>
                      </a:r>
                      <a:r>
                        <a:rPr lang="zh-TW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全額本票保固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/</a:t>
                      </a:r>
                      <a:r>
                        <a:rPr lang="zh-TW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無效退費</a:t>
                      </a:r>
                      <a:endParaRPr lang="zh-TW" sz="1400" kern="100" dirty="0">
                        <a:latin typeface="Times New Roman"/>
                        <a:ea typeface="新細明體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latin typeface="標楷體"/>
                          <a:ea typeface="新細明體"/>
                          <a:cs typeface="新細明體"/>
                        </a:rPr>
                        <a:t>3.</a:t>
                      </a:r>
                      <a:r>
                        <a:rPr lang="zh-TW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免費上黃色漆，顏色相近，</a:t>
                      </a:r>
                      <a:endParaRPr lang="zh-TW" sz="1400" kern="100" dirty="0">
                        <a:latin typeface="Times New Roman"/>
                        <a:ea typeface="新細明體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latin typeface="標楷體"/>
                          <a:ea typeface="新細明體"/>
                          <a:cs typeface="新細明體"/>
                        </a:rPr>
                        <a:t>  </a:t>
                      </a:r>
                      <a:r>
                        <a:rPr lang="zh-TW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會有色差</a:t>
                      </a:r>
                      <a:endParaRPr lang="zh-TW" sz="1400" kern="100" dirty="0">
                        <a:latin typeface="Times New Roman"/>
                        <a:ea typeface="新細明體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latin typeface="標楷體"/>
                          <a:ea typeface="新細明體"/>
                          <a:cs typeface="新細明體"/>
                        </a:rPr>
                        <a:t>4</a:t>
                      </a:r>
                      <a:r>
                        <a:rPr lang="zh-TW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施作時打到電、水管不負修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 </a:t>
                      </a:r>
                      <a:endParaRPr lang="zh-TW" sz="1400" kern="100" dirty="0">
                        <a:latin typeface="Times New Roman"/>
                        <a:ea typeface="新細明體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latin typeface="標楷體"/>
                          <a:ea typeface="新細明體"/>
                          <a:cs typeface="新細明體"/>
                        </a:rPr>
                        <a:t>  </a:t>
                      </a:r>
                      <a:r>
                        <a:rPr lang="zh-TW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繕管路費用</a:t>
                      </a:r>
                      <a:endParaRPr lang="zh-TW" sz="1400" kern="100" dirty="0"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811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400" b="1" kern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鼎盛工程</a:t>
                      </a:r>
                      <a:endParaRPr lang="zh-TW" sz="1400" kern="100"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400" b="1" kern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高壓灌注施作</a:t>
                      </a:r>
                      <a:endParaRPr lang="zh-TW" sz="1400" kern="100">
                        <a:latin typeface="Times New Roman"/>
                        <a:ea typeface="新細明體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400" b="1" kern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橡膠型</a:t>
                      </a:r>
                      <a:r>
                        <a:rPr lang="en-US" sz="1400" b="1" kern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PU</a:t>
                      </a:r>
                      <a:r>
                        <a:rPr lang="zh-TW" sz="1400" b="1" kern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發泡劑</a:t>
                      </a:r>
                      <a:endParaRPr lang="zh-TW" sz="1400" kern="100">
                        <a:latin typeface="Times New Roman"/>
                        <a:ea typeface="新細明體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400" b="1" kern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復原批土油漆</a:t>
                      </a:r>
                      <a:endParaRPr lang="zh-TW" sz="1400" kern="100"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400" b="1" kern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高壓灌注施作</a:t>
                      </a:r>
                      <a:endParaRPr lang="zh-TW" sz="1400" kern="100">
                        <a:latin typeface="Times New Roman"/>
                        <a:ea typeface="新細明體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400" b="1" kern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橡膠型</a:t>
                      </a:r>
                      <a:r>
                        <a:rPr lang="en-US" sz="1400" b="1" kern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PU</a:t>
                      </a:r>
                      <a:r>
                        <a:rPr lang="zh-TW" sz="1400" b="1" kern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發泡劑</a:t>
                      </a:r>
                      <a:endParaRPr lang="zh-TW" sz="1400" kern="100">
                        <a:latin typeface="Times New Roman"/>
                        <a:ea typeface="新細明體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400" b="1" kern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復原批土油漆</a:t>
                      </a:r>
                      <a:endParaRPr lang="zh-TW" sz="1400" kern="100"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zh-TW" sz="1400" kern="100">
                        <a:latin typeface="Times New Roman"/>
                        <a:ea typeface="新細明體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FF0000"/>
                          </a:solidFill>
                          <a:latin typeface="標楷體"/>
                          <a:ea typeface="新細明體"/>
                        </a:rPr>
                        <a:t>$41,000</a:t>
                      </a:r>
                      <a:r>
                        <a:rPr lang="zh-TW" sz="1600" b="1" kern="100">
                          <a:solidFill>
                            <a:srgbClr val="FF0000"/>
                          </a:solidFill>
                          <a:latin typeface="Times New Roman"/>
                          <a:ea typeface="標楷體"/>
                        </a:rPr>
                        <a:t>元</a:t>
                      </a:r>
                      <a:r>
                        <a:rPr lang="en-US" sz="1600" b="1" kern="100">
                          <a:solidFill>
                            <a:srgbClr val="FF0000"/>
                          </a:solidFill>
                          <a:latin typeface="標楷體"/>
                          <a:ea typeface="新細明體"/>
                        </a:rPr>
                        <a:t>(</a:t>
                      </a:r>
                      <a:r>
                        <a:rPr lang="zh-TW" sz="1600" b="1" kern="100">
                          <a:solidFill>
                            <a:srgbClr val="FF0000"/>
                          </a:solidFill>
                          <a:latin typeface="Times New Roman"/>
                          <a:ea typeface="標楷體"/>
                        </a:rPr>
                        <a:t>未稅</a:t>
                      </a:r>
                      <a:r>
                        <a:rPr lang="en-US" sz="1600" b="1" kern="100">
                          <a:solidFill>
                            <a:srgbClr val="FF0000"/>
                          </a:solidFill>
                          <a:latin typeface="Times New Roman"/>
                          <a:ea typeface="標楷體"/>
                        </a:rPr>
                        <a:t>)</a:t>
                      </a:r>
                      <a:endParaRPr lang="zh-TW" sz="1400" kern="100"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latin typeface="標楷體"/>
                          <a:ea typeface="新細明體"/>
                          <a:cs typeface="新細明體"/>
                        </a:rPr>
                        <a:t>1.</a:t>
                      </a:r>
                      <a:r>
                        <a:rPr lang="zh-TW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保固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2</a:t>
                      </a:r>
                      <a:r>
                        <a:rPr lang="zh-TW" sz="1400" b="1" kern="0" dirty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年</a:t>
                      </a:r>
                      <a:endParaRPr lang="zh-TW" sz="1400" kern="100" dirty="0"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468338" y="3334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55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09148" y="1500968"/>
            <a:ext cx="8208912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4100"/>
              </a:lnSpc>
            </a:pPr>
            <a:r>
              <a:rPr lang="zh-TW" altLang="zh-TW" sz="2800" b="1" u="none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一、時間</a:t>
            </a:r>
            <a:r>
              <a:rPr lang="en-US" altLang="zh-TW" sz="2800" b="1" u="none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:110</a:t>
            </a:r>
            <a:r>
              <a:rPr lang="zh-TW" altLang="en-US" sz="2800" b="1" u="none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年</a:t>
            </a:r>
            <a:r>
              <a:rPr lang="en-US" altLang="zh-TW" sz="2800" b="1" u="none" dirty="0" smtClean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07</a:t>
            </a:r>
            <a:r>
              <a:rPr lang="zh-TW" altLang="en-US" sz="2800" b="1" u="none" dirty="0" smtClean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月</a:t>
            </a:r>
            <a:r>
              <a:rPr lang="en-US" altLang="zh-TW" sz="2800" b="1" u="none" dirty="0" smtClean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21</a:t>
            </a:r>
            <a:r>
              <a:rPr lang="zh-TW" altLang="en-US" sz="2800" b="1" u="none" dirty="0" smtClean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日           </a:t>
            </a:r>
            <a:r>
              <a:rPr lang="en-US" altLang="zh-TW" sz="2800" b="1" u="none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20</a:t>
            </a:r>
            <a:r>
              <a:rPr lang="zh-TW" altLang="en-US" sz="2800" b="1" u="none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：</a:t>
            </a:r>
            <a:r>
              <a:rPr lang="en-US" altLang="zh-TW" sz="2800" b="1" u="none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00</a:t>
            </a:r>
            <a:endParaRPr lang="en-US" altLang="zh-TW" sz="2800" b="1" u="none" dirty="0">
              <a:solidFill>
                <a:srgbClr val="002060"/>
              </a:solidFill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lvl="0" eaLnBrk="0" hangingPunct="0">
              <a:lnSpc>
                <a:spcPts val="4100"/>
              </a:lnSpc>
            </a:pPr>
            <a:r>
              <a:rPr lang="zh-TW" altLang="en-US" sz="2800" b="1" u="none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二、地點</a:t>
            </a:r>
            <a:r>
              <a:rPr lang="en-US" altLang="zh-TW" sz="2800" b="1" u="none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sz="2800" b="1" u="none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本社區一樓宴會廳</a:t>
            </a:r>
            <a:endParaRPr lang="zh-TW" altLang="en-US" sz="2800" b="1" u="none" dirty="0">
              <a:solidFill>
                <a:srgbClr val="002060"/>
              </a:solidFill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lvl="0" eaLnBrk="0" hangingPunct="0">
              <a:lnSpc>
                <a:spcPts val="4100"/>
              </a:lnSpc>
            </a:pPr>
            <a:r>
              <a:rPr lang="zh-TW" altLang="en-US" sz="2800" b="1" u="none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三、主席</a:t>
            </a:r>
            <a:r>
              <a:rPr lang="en-US" altLang="zh-TW" sz="2800" b="1" u="none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sz="2800" b="1" u="none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主任委員　林晢晞　　    記錄：楊麗月</a:t>
            </a:r>
            <a:endParaRPr lang="zh-TW" altLang="en-US" sz="2800" b="1" u="none" dirty="0">
              <a:solidFill>
                <a:srgbClr val="002060"/>
              </a:solidFill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lvl="0" eaLnBrk="0" hangingPunct="0">
              <a:lnSpc>
                <a:spcPts val="4100"/>
              </a:lnSpc>
            </a:pPr>
            <a:r>
              <a:rPr lang="zh-TW" altLang="en-US" sz="2800" b="1" u="none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四、出席</a:t>
            </a:r>
            <a:r>
              <a:rPr lang="en-US" altLang="zh-TW" sz="2800" b="1" u="none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sz="2800" b="1" u="none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第十三屆全體委員</a:t>
            </a:r>
            <a:endParaRPr lang="en-US" altLang="zh-TW" sz="2800" b="1" u="none" dirty="0">
              <a:solidFill>
                <a:srgbClr val="002060"/>
              </a:solidFill>
              <a:ea typeface="標楷體" pitchFamily="65" charset="-120"/>
              <a:cs typeface="Times New Roman" pitchFamily="18" charset="0"/>
            </a:endParaRPr>
          </a:p>
          <a:p>
            <a:pPr lvl="0" eaLnBrk="0" hangingPunct="0">
              <a:lnSpc>
                <a:spcPts val="3200"/>
              </a:lnSpc>
            </a:pPr>
            <a:r>
              <a:rPr lang="zh-TW" altLang="en-US" sz="2800" b="1" u="none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 </a:t>
            </a:r>
            <a:endParaRPr lang="en-US" altLang="zh-TW" sz="2800" b="1" u="none" dirty="0">
              <a:solidFill>
                <a:srgbClr val="002060"/>
              </a:solidFill>
              <a:ea typeface="標楷體" pitchFamily="65" charset="-120"/>
              <a:cs typeface="Times New Roman" pitchFamily="18" charset="0"/>
            </a:endParaRPr>
          </a:p>
          <a:p>
            <a:pPr lvl="0" eaLnBrk="0" hangingPunct="0">
              <a:lnSpc>
                <a:spcPts val="3200"/>
              </a:lnSpc>
            </a:pPr>
            <a:r>
              <a:rPr lang="zh-TW" altLang="en-US" sz="2800" b="1" u="none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    </a:t>
            </a:r>
            <a:r>
              <a:rPr lang="zh-TW" altLang="en-US" sz="2400" b="1" u="none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應到</a:t>
            </a:r>
            <a:r>
              <a:rPr lang="zh-TW" altLang="en-US" sz="2400" b="1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400" b="1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13</a:t>
            </a:r>
            <a:r>
              <a:rPr lang="zh-TW" altLang="en-US" sz="2400" b="1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en-US" sz="2400" b="1" u="none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員；實到╴╴員／委託╴╴員；請假╴╴員</a:t>
            </a:r>
            <a:endParaRPr lang="en-US" altLang="zh-TW" sz="2400" b="1" u="none" dirty="0">
              <a:solidFill>
                <a:srgbClr val="002060"/>
              </a:solidFill>
              <a:ea typeface="標楷體" pitchFamily="65" charset="-120"/>
              <a:cs typeface="Times New Roman" pitchFamily="18" charset="0"/>
            </a:endParaRPr>
          </a:p>
          <a:p>
            <a:pPr lvl="0" eaLnBrk="0" hangingPunct="0">
              <a:lnSpc>
                <a:spcPts val="3200"/>
              </a:lnSpc>
            </a:pPr>
            <a:endParaRPr lang="zh-TW" altLang="en-US" sz="2800" b="1" u="none" dirty="0">
              <a:solidFill>
                <a:srgbClr val="002060"/>
              </a:solidFill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lvl="0" eaLnBrk="0" hangingPunct="0">
              <a:lnSpc>
                <a:spcPts val="3200"/>
              </a:lnSpc>
            </a:pPr>
            <a:r>
              <a:rPr lang="zh-TW" altLang="en-US" sz="2800" b="1" u="none" dirty="0">
                <a:solidFill>
                  <a:srgbClr val="002060"/>
                </a:solidFill>
                <a:ea typeface="標楷體" pitchFamily="65" charset="-120"/>
                <a:cs typeface="Times New Roman" pitchFamily="18" charset="0"/>
              </a:rPr>
              <a:t>五、列席：</a:t>
            </a:r>
            <a:endParaRPr lang="zh-TW" altLang="en-US" sz="2400" b="1" u="none" dirty="0">
              <a:solidFill>
                <a:srgbClr val="002060"/>
              </a:solidFill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817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20210703_1426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86588"/>
            <a:ext cx="5448300" cy="31924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8675" name="Picture 3" descr="20210703_1428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4166" y="3072604"/>
            <a:ext cx="5001422" cy="3127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3996897"/>
            <a:ext cx="31440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B2-67</a:t>
            </a:r>
            <a:r>
              <a:rPr kumimoji="1" lang="zh-TW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號車位柱體</a:t>
            </a:r>
            <a:r>
              <a:rPr kumimoji="1" lang="en-US" altLang="zh-TW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新細明體" pitchFamily="18" charset="-120"/>
                <a:cs typeface="Times New Roman" pitchFamily="18" charset="0"/>
              </a:rPr>
              <a:t>—</a:t>
            </a:r>
            <a:r>
              <a:rPr kumimoji="1" lang="zh-TW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高壓雙液注射</a:t>
            </a: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1215208" y="1929596"/>
            <a:ext cx="1285884" cy="78581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rot="5400000" flipH="1" flipV="1">
            <a:off x="2465373" y="2108191"/>
            <a:ext cx="714380" cy="64294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3144034" y="2072472"/>
            <a:ext cx="1285884" cy="50006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287042" y="25011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715802" y="6129116"/>
            <a:ext cx="34297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                                                                                                                </a:t>
            </a:r>
            <a:r>
              <a:rPr kumimoji="1" lang="en-US" altLang="zh-TW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B2-18</a:t>
            </a:r>
            <a:r>
              <a:rPr kumimoji="1" lang="zh-TW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號車位柱體</a:t>
            </a:r>
            <a:r>
              <a:rPr kumimoji="1" lang="en-US" altLang="zh-TW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新細明體" pitchFamily="18" charset="-120"/>
                <a:cs typeface="Times New Roman" pitchFamily="18" charset="0"/>
              </a:rPr>
              <a:t>—</a:t>
            </a:r>
            <a:r>
              <a:rPr kumimoji="1" lang="zh-TW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高壓雙液注射</a:t>
            </a: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5644364" y="5430058"/>
            <a:ext cx="357190" cy="14287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rot="5400000" flipH="1" flipV="1">
            <a:off x="5501488" y="4144174"/>
            <a:ext cx="2000264" cy="10001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rot="10800000">
            <a:off x="6715934" y="3501232"/>
            <a:ext cx="285752" cy="14287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0" y="1570939"/>
            <a:ext cx="9145588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案由六、各棟頂樓飛簷及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H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型鋼鏽蝕問題討論案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委員提案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)</a:t>
            </a:r>
            <a:endParaRPr kumimoji="1" lang="en-US" altLang="zh-TW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說明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:1. ABC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三棟頂樓飛簷及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H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型鋼鏽蝕問題，住戶擔心鏽蝕問題</a:t>
            </a:r>
            <a:endParaRPr kumimoji="1" lang="en-US" altLang="zh-TW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400" b="1" u="none" dirty="0" smtClean="0">
                <a:solidFill>
                  <a:schemeClr val="tx1"/>
                </a:solidFill>
                <a:ea typeface="標楷體" pitchFamily="65" charset="-120"/>
                <a:cs typeface="Times New Roman" pitchFamily="18" charset="0"/>
              </a:rPr>
              <a:t>         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是否造成飛簷不牢固，若遇氣候不良風大是否有吹落問</a:t>
            </a:r>
            <a:endParaRPr kumimoji="1" lang="en-US" altLang="zh-TW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400" b="1" u="none" dirty="0" smtClean="0">
                <a:solidFill>
                  <a:schemeClr val="tx1"/>
                </a:solidFill>
                <a:ea typeface="標楷體" pitchFamily="65" charset="-120"/>
                <a:cs typeface="Times New Roman" pitchFamily="18" charset="0"/>
              </a:rPr>
              <a:t>         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題造成危險</a:t>
            </a:r>
            <a:endParaRPr kumimoji="1" lang="zh-TW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2.H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型鋼生鏽遇雨天，雨停含於</a:t>
            </a: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H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型鋼內之雨水變為鏽水滴於</a:t>
            </a:r>
            <a:endParaRPr kumimoji="1" lang="en-US" altLang="zh-TW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400" b="1" u="none" dirty="0" smtClean="0">
                <a:solidFill>
                  <a:schemeClr val="tx1"/>
                </a:solidFill>
                <a:ea typeface="標楷體" pitchFamily="65" charset="-120"/>
                <a:cs typeface="Times New Roman" pitchFamily="18" charset="0"/>
              </a:rPr>
              <a:t>        </a:t>
            </a: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露臺，地板都變成鏽水顏色  </a:t>
            </a:r>
            <a:endParaRPr kumimoji="1" lang="zh-TW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</a:t>
            </a:r>
            <a:endParaRPr kumimoji="1" lang="zh-TW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514" y="1072340"/>
            <a:ext cx="4714908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直線單箭頭接點 3"/>
          <p:cNvCxnSpPr>
            <a:stCxn id="60418" idx="1"/>
          </p:cNvCxnSpPr>
          <p:nvPr/>
        </p:nvCxnSpPr>
        <p:spPr>
          <a:xfrm rot="10800000" flipH="1">
            <a:off x="286514" y="3215481"/>
            <a:ext cx="1071570" cy="32147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 rot="5400000" flipH="1" flipV="1">
            <a:off x="3286910" y="3358356"/>
            <a:ext cx="785818" cy="35719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9984" y="929464"/>
            <a:ext cx="4000528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直線單箭頭接點 8"/>
          <p:cNvCxnSpPr/>
          <p:nvPr/>
        </p:nvCxnSpPr>
        <p:spPr>
          <a:xfrm flipV="1">
            <a:off x="6644496" y="4001298"/>
            <a:ext cx="1071570" cy="64294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5787240" y="557293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58612" y="557293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358612" y="4501364"/>
            <a:ext cx="928694" cy="1914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C 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棟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29390" y="1286654"/>
            <a:ext cx="914400" cy="12715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棟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棟40號17F-H型鋼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5142" y="1072340"/>
            <a:ext cx="4303727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直線單箭頭接點 3"/>
          <p:cNvCxnSpPr/>
          <p:nvPr/>
        </p:nvCxnSpPr>
        <p:spPr>
          <a:xfrm rot="10800000">
            <a:off x="4001290" y="2858290"/>
            <a:ext cx="1714512" cy="100013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001554" y="3929860"/>
            <a:ext cx="17145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C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棟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40-17F</a:t>
            </a:r>
            <a:endParaRPr kumimoji="0" lang="zh-TW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468338" y="3334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55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620466" y="2803969"/>
            <a:ext cx="6336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735263" algn="l"/>
              </a:tabLst>
            </a:pPr>
            <a:r>
              <a:rPr lang="zh-TW" altLang="en-US" sz="3600" b="1" u="none" dirty="0">
                <a:solidFill>
                  <a:schemeClr val="tx1"/>
                </a:solidFill>
                <a:ea typeface="華康中圓體"/>
                <a:cs typeface="Times New Roman" pitchFamily="18" charset="0"/>
              </a:rPr>
              <a:t>陸、臨時動</a:t>
            </a:r>
            <a:r>
              <a:rPr lang="zh-TW" altLang="zh-TW" sz="3600" b="1" u="none" dirty="0">
                <a:ea typeface="華康中圓體"/>
              </a:rPr>
              <a:t>議討論</a:t>
            </a:r>
            <a:endParaRPr lang="zh-TW" altLang="en-US" sz="3600" b="1" u="none" dirty="0">
              <a:solidFill>
                <a:schemeClr val="tx1"/>
              </a:solidFill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4282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468338" y="3334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55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25538" y="1485578"/>
            <a:ext cx="7391672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735263" algn="l"/>
              </a:tabLst>
            </a:pPr>
            <a:r>
              <a:rPr lang="zh-TW" altLang="en-US" sz="3200" b="1" u="none" dirty="0">
                <a:solidFill>
                  <a:schemeClr val="tx1"/>
                </a:solidFill>
                <a:ea typeface="華康中圓體"/>
                <a:cs typeface="Times New Roman" pitchFamily="18" charset="0"/>
              </a:rPr>
              <a:t>柒、主席結論</a:t>
            </a:r>
            <a:endParaRPr lang="en-US" altLang="zh-TW" sz="3200" b="1" u="none" dirty="0">
              <a:solidFill>
                <a:schemeClr val="tx1"/>
              </a:solidFill>
              <a:ea typeface="華康中圓體"/>
              <a:cs typeface="Times New Roman" pitchFamily="18" charset="0"/>
            </a:endParaRPr>
          </a:p>
          <a:p>
            <a:pPr>
              <a:tabLst>
                <a:tab pos="2735263" algn="l"/>
              </a:tabLst>
            </a:pPr>
            <a:r>
              <a:rPr lang="en-US" altLang="zh-TW" sz="3200" b="1" u="none" dirty="0">
                <a:solidFill>
                  <a:schemeClr val="tx1"/>
                </a:solidFill>
                <a:ea typeface="華康中圓體"/>
                <a:cs typeface="Times New Roman" pitchFamily="18" charset="0"/>
              </a:rPr>
              <a:t>   </a:t>
            </a:r>
          </a:p>
          <a:p>
            <a:pPr>
              <a:tabLst>
                <a:tab pos="2735263" algn="l"/>
              </a:tabLst>
            </a:pPr>
            <a:r>
              <a:rPr lang="zh-TW" altLang="en-US" sz="3200" b="1" u="none" dirty="0">
                <a:solidFill>
                  <a:schemeClr val="tx1"/>
                </a:solidFill>
                <a:ea typeface="華康中圓體"/>
                <a:cs typeface="Times New Roman" pitchFamily="18" charset="0"/>
              </a:rPr>
              <a:t>   </a:t>
            </a:r>
            <a:r>
              <a:rPr lang="en-US" altLang="zh-TW" sz="3200" b="1" u="none" dirty="0">
                <a:solidFill>
                  <a:schemeClr val="tx1"/>
                </a:solidFill>
                <a:ea typeface="華康中圓體"/>
                <a:cs typeface="Times New Roman" pitchFamily="18" charset="0"/>
              </a:rPr>
              <a:t> </a:t>
            </a:r>
            <a:r>
              <a:rPr lang="en-US" altLang="zh-TW" sz="2400" b="1" dirty="0">
                <a:latin typeface="華康中圓體"/>
              </a:rPr>
              <a:t>(</a:t>
            </a:r>
            <a:r>
              <a:rPr lang="zh-TW" altLang="zh-TW" sz="2400" b="1" dirty="0">
                <a:latin typeface="華康中圓體"/>
              </a:rPr>
              <a:t>下次開會時間</a:t>
            </a:r>
            <a:r>
              <a:rPr lang="en-US" altLang="zh-TW" sz="2400" b="1" dirty="0">
                <a:latin typeface="華康中圓體"/>
              </a:rPr>
              <a:t>:110</a:t>
            </a:r>
            <a:r>
              <a:rPr lang="zh-TW" altLang="zh-TW" sz="2400" b="1" dirty="0">
                <a:latin typeface="華康中圓體"/>
              </a:rPr>
              <a:t>年</a:t>
            </a:r>
            <a:r>
              <a:rPr lang="zh-TW" altLang="en-US" sz="2400" b="1" dirty="0">
                <a:latin typeface="華康中圓體"/>
              </a:rPr>
              <a:t> </a:t>
            </a:r>
            <a:r>
              <a:rPr lang="en-US" altLang="zh-TW" sz="2400" b="1" dirty="0" smtClean="0">
                <a:latin typeface="華康中圓體"/>
              </a:rPr>
              <a:t>08</a:t>
            </a:r>
            <a:r>
              <a:rPr lang="zh-TW" altLang="zh-TW" sz="2400" b="1" dirty="0" smtClean="0">
                <a:latin typeface="華康中圓體"/>
              </a:rPr>
              <a:t>月</a:t>
            </a:r>
            <a:r>
              <a:rPr lang="zh-TW" altLang="en-US" sz="2400" b="1" dirty="0" smtClean="0">
                <a:latin typeface="華康中圓體"/>
              </a:rPr>
              <a:t> </a:t>
            </a:r>
            <a:r>
              <a:rPr lang="en-US" altLang="zh-TW" sz="2400" b="1" dirty="0" smtClean="0">
                <a:latin typeface="華康中圓體"/>
              </a:rPr>
              <a:t>18</a:t>
            </a:r>
            <a:r>
              <a:rPr lang="zh-TW" altLang="zh-TW" sz="2400" b="1" dirty="0" smtClean="0">
                <a:latin typeface="華康中圓體"/>
              </a:rPr>
              <a:t>日 </a:t>
            </a:r>
            <a:r>
              <a:rPr lang="en-US" altLang="zh-TW" sz="2400" b="1" dirty="0">
                <a:latin typeface="華康中圓體"/>
              </a:rPr>
              <a:t>20 : 00 </a:t>
            </a:r>
            <a:r>
              <a:rPr lang="zh-TW" altLang="zh-TW" sz="2400" b="1" dirty="0">
                <a:latin typeface="華康中圓體"/>
              </a:rPr>
              <a:t>時</a:t>
            </a:r>
            <a:r>
              <a:rPr lang="en-US" altLang="zh-TW" sz="2400" b="1" dirty="0">
                <a:latin typeface="華康中圓體"/>
              </a:rPr>
              <a:t>)</a:t>
            </a:r>
            <a:endParaRPr lang="en-US" altLang="zh-TW" b="1" dirty="0">
              <a:latin typeface="華康中圓體"/>
            </a:endParaRPr>
          </a:p>
          <a:p>
            <a:pPr>
              <a:tabLst>
                <a:tab pos="2735263" algn="l"/>
              </a:tabLst>
            </a:pPr>
            <a:endParaRPr lang="en-US" altLang="zh-TW" b="1" u="none" dirty="0">
              <a:solidFill>
                <a:schemeClr val="tx1"/>
              </a:solidFill>
              <a:latin typeface="華康中圓體"/>
              <a:ea typeface="華康中圓體"/>
              <a:cs typeface="Times New Roman" pitchFamily="18" charset="0"/>
            </a:endParaRPr>
          </a:p>
          <a:p>
            <a:pPr>
              <a:tabLst>
                <a:tab pos="2735263" algn="l"/>
              </a:tabLst>
            </a:pPr>
            <a:endParaRPr lang="en-US" altLang="zh-TW" sz="3200" b="1" u="none" dirty="0">
              <a:solidFill>
                <a:schemeClr val="tx1"/>
              </a:solidFill>
              <a:latin typeface="華康中圓體"/>
              <a:ea typeface="華康中圓體"/>
              <a:cs typeface="Times New Roman" pitchFamily="18" charset="0"/>
            </a:endParaRPr>
          </a:p>
          <a:p>
            <a:pPr>
              <a:tabLst>
                <a:tab pos="2735263" algn="l"/>
              </a:tabLst>
            </a:pPr>
            <a:endParaRPr lang="en-US" altLang="zh-TW" sz="3200" b="1" u="none" dirty="0">
              <a:solidFill>
                <a:schemeClr val="tx1"/>
              </a:solidFill>
              <a:ea typeface="華康中圓體"/>
              <a:cs typeface="Times New Roman" pitchFamily="18" charset="0"/>
            </a:endParaRPr>
          </a:p>
          <a:p>
            <a:pPr algn="ctr">
              <a:tabLst>
                <a:tab pos="2735263" algn="l"/>
              </a:tabLst>
            </a:pPr>
            <a:r>
              <a:rPr lang="zh-TW" altLang="en-US" sz="3200" b="1" u="none" dirty="0">
                <a:solidFill>
                  <a:schemeClr val="tx1"/>
                </a:solidFill>
                <a:ea typeface="華康中圓體"/>
                <a:cs typeface="Times New Roman" pitchFamily="18" charset="0"/>
              </a:rPr>
              <a:t>中華民國</a:t>
            </a:r>
            <a:r>
              <a:rPr lang="en-US" altLang="zh-TW" sz="3200" b="1" u="none" dirty="0">
                <a:solidFill>
                  <a:schemeClr val="tx1"/>
                </a:solidFill>
                <a:ea typeface="華康中圓體"/>
                <a:cs typeface="Times New Roman" pitchFamily="18" charset="0"/>
              </a:rPr>
              <a:t>110</a:t>
            </a:r>
            <a:r>
              <a:rPr lang="zh-TW" altLang="en-US" sz="3200" b="1" u="none" dirty="0">
                <a:solidFill>
                  <a:schemeClr val="tx1"/>
                </a:solidFill>
                <a:ea typeface="華康中圓體"/>
                <a:cs typeface="Times New Roman" pitchFamily="18" charset="0"/>
              </a:rPr>
              <a:t>年</a:t>
            </a:r>
            <a:r>
              <a:rPr lang="en-US" altLang="zh-TW" sz="3200" b="1" u="none" dirty="0" smtClean="0">
                <a:solidFill>
                  <a:schemeClr val="tx1"/>
                </a:solidFill>
                <a:ea typeface="華康中圓體"/>
                <a:cs typeface="Times New Roman" pitchFamily="18" charset="0"/>
              </a:rPr>
              <a:t>07</a:t>
            </a:r>
            <a:r>
              <a:rPr lang="zh-TW" altLang="en-US" sz="3200" b="1" u="none" dirty="0" smtClean="0">
                <a:solidFill>
                  <a:schemeClr val="tx1"/>
                </a:solidFill>
                <a:ea typeface="華康中圓體"/>
                <a:cs typeface="Times New Roman" pitchFamily="18" charset="0"/>
              </a:rPr>
              <a:t>月</a:t>
            </a:r>
            <a:r>
              <a:rPr lang="en-US" altLang="zh-TW" sz="3200" b="1" u="none" dirty="0" smtClean="0">
                <a:solidFill>
                  <a:schemeClr val="tx1"/>
                </a:solidFill>
                <a:ea typeface="華康中圓體"/>
                <a:cs typeface="Times New Roman" pitchFamily="18" charset="0"/>
              </a:rPr>
              <a:t>21</a:t>
            </a:r>
            <a:r>
              <a:rPr lang="zh-TW" altLang="en-US" sz="3200" b="1" u="none" dirty="0" smtClean="0">
                <a:solidFill>
                  <a:schemeClr val="tx1"/>
                </a:solidFill>
                <a:ea typeface="華康中圓體"/>
                <a:cs typeface="Times New Roman" pitchFamily="18" charset="0"/>
              </a:rPr>
              <a:t>日</a:t>
            </a:r>
            <a:endParaRPr lang="zh-TW" altLang="en-US" sz="3200" b="1" u="none" dirty="0">
              <a:solidFill>
                <a:schemeClr val="tx1"/>
              </a:solidFill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3338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468338" y="333450"/>
            <a:ext cx="7848872" cy="59766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fontAlgn="auto">
              <a:spcAft>
                <a:spcPts val="0"/>
              </a:spcAft>
            </a:pPr>
            <a:endParaRPr kumimoji="0" lang="zh-TW" altLang="en-US" sz="2400" u="none" dirty="0">
              <a:solidFill>
                <a:prstClr val="black"/>
              </a:solidFill>
              <a:latin typeface="Perpetua" pitchFamily="18" charset="0"/>
              <a:ea typeface="微軟正黑體"/>
              <a:cs typeface="+mj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55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47266896"/>
              </p:ext>
            </p:extLst>
          </p:nvPr>
        </p:nvGraphicFramePr>
        <p:xfrm>
          <a:off x="252314" y="693490"/>
          <a:ext cx="2880320" cy="4286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803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>
                        <a:lnSpc>
                          <a:spcPts val="28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貳、</a:t>
                      </a: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TW" altLang="en-US" sz="1800" b="1" kern="1200" dirty="0">
                          <a:solidFill>
                            <a:schemeClr val="lt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+mn-cs"/>
                        </a:rPr>
                        <a:t>、</a:t>
                      </a:r>
                      <a:r>
                        <a:rPr lang="zh-TW" altLang="en-US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財務報告</a:t>
                      </a:r>
                      <a:r>
                        <a:rPr lang="zh-TW" altLang="en-US" sz="2000" b="1" kern="1200" dirty="0">
                          <a:solidFill>
                            <a:schemeClr val="lt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+mn-cs"/>
                        </a:rPr>
                        <a:t>：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2556570" y="242168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fontAlgn="auto">
              <a:spcAft>
                <a:spcPts val="0"/>
              </a:spcAft>
            </a:pPr>
            <a:endParaRPr kumimoji="0" lang="zh-TW" altLang="en-US" sz="2400" u="none" dirty="0">
              <a:solidFill>
                <a:prstClr val="black"/>
              </a:solidFill>
              <a:latin typeface="Perpetua" pitchFamily="18" charset="0"/>
              <a:ea typeface="微軟正黑體"/>
              <a:cs typeface="+mj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724ABAF7-C20A-44EE-98C4-8C3E056BE2D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8074" y="1268873"/>
            <a:ext cx="6949440" cy="50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9623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BE56102A-10BE-4EA1-A4A3-D2DE9FFA3C3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5654" y="199691"/>
            <a:ext cx="6573411" cy="6310113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0" y="549475"/>
            <a:ext cx="828379" cy="576063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fontAlgn="auto">
              <a:spcAft>
                <a:spcPts val="0"/>
              </a:spcAft>
            </a:pPr>
            <a:r>
              <a:rPr kumimoji="0" lang="zh-TW" altLang="en-US" sz="2400" u="none" dirty="0">
                <a:solidFill>
                  <a:prstClr val="black"/>
                </a:solidFill>
                <a:latin typeface="Perpetua" pitchFamily="18" charset="0"/>
                <a:ea typeface="微軟正黑體"/>
                <a:cs typeface="+mj-cs"/>
              </a:rPr>
              <a:t>  </a:t>
            </a:r>
            <a:endParaRPr kumimoji="0" lang="en-US" altLang="zh-TW" sz="2400" b="1" u="none" dirty="0">
              <a:solidFill>
                <a:srgbClr val="FF0000"/>
              </a:solidFill>
              <a:latin typeface="Perpetua" pitchFamily="18" charset="0"/>
              <a:ea typeface="微軟正黑體"/>
              <a:cs typeface="+mj-cs"/>
            </a:endParaRPr>
          </a:p>
          <a:p>
            <a:pPr fontAlgn="auto">
              <a:spcAft>
                <a:spcPts val="0"/>
              </a:spcAft>
            </a:pPr>
            <a:r>
              <a:rPr kumimoji="0" lang="zh-TW" altLang="en-US" sz="2800" b="1" u="none" dirty="0">
                <a:solidFill>
                  <a:srgbClr val="FF0000"/>
                </a:solidFill>
                <a:latin typeface="Perpetua" pitchFamily="18" charset="0"/>
                <a:ea typeface="微軟正黑體"/>
                <a:cs typeface="+mj-cs"/>
              </a:rPr>
              <a:t>    </a:t>
            </a:r>
            <a:r>
              <a:rPr kumimoji="0" lang="en-US" altLang="zh-TW" sz="2800" b="1" u="none" dirty="0">
                <a:solidFill>
                  <a:srgbClr val="FF0000"/>
                </a:solidFill>
                <a:latin typeface="Perpetua" pitchFamily="18" charset="0"/>
                <a:ea typeface="微軟正黑體"/>
                <a:cs typeface="+mj-cs"/>
              </a:rPr>
              <a:t>4</a:t>
            </a:r>
          </a:p>
          <a:p>
            <a:pPr fontAlgn="auto">
              <a:spcAft>
                <a:spcPts val="0"/>
              </a:spcAft>
            </a:pPr>
            <a:r>
              <a:rPr kumimoji="0" lang="zh-TW" altLang="en-US" sz="2400" b="1" u="none" dirty="0">
                <a:solidFill>
                  <a:srgbClr val="FF0000"/>
                </a:solidFill>
                <a:latin typeface="Perpetua" pitchFamily="18" charset="0"/>
                <a:ea typeface="微軟正黑體"/>
                <a:cs typeface="+mj-cs"/>
              </a:rPr>
              <a:t>     </a:t>
            </a:r>
            <a:r>
              <a:rPr kumimoji="0" lang="zh-TW" altLang="en-US" sz="3000" b="1" u="none" dirty="0">
                <a:solidFill>
                  <a:srgbClr val="FF0000"/>
                </a:solidFill>
                <a:latin typeface="華康中圓體" pitchFamily="49" charset="-120"/>
                <a:ea typeface="華康中圓體" pitchFamily="49" charset="-120"/>
                <a:cs typeface="+mj-cs"/>
              </a:rPr>
              <a:t>月</a:t>
            </a:r>
            <a:endParaRPr kumimoji="0" lang="en-US" altLang="zh-TW" sz="3000" b="1" u="none" dirty="0">
              <a:solidFill>
                <a:srgbClr val="FF0000"/>
              </a:solidFill>
              <a:latin typeface="華康中圓體" pitchFamily="49" charset="-120"/>
              <a:ea typeface="華康中圓體" pitchFamily="49" charset="-120"/>
              <a:cs typeface="+mj-cs"/>
            </a:endParaRPr>
          </a:p>
          <a:p>
            <a:pPr fontAlgn="auto">
              <a:spcAft>
                <a:spcPts val="0"/>
              </a:spcAft>
            </a:pPr>
            <a:r>
              <a:rPr kumimoji="0" lang="zh-TW" altLang="en-US" sz="3000" b="1" u="none" dirty="0">
                <a:solidFill>
                  <a:srgbClr val="FF0000"/>
                </a:solidFill>
                <a:latin typeface="華康中圓體" pitchFamily="49" charset="-120"/>
                <a:ea typeface="華康中圓體" pitchFamily="49" charset="-120"/>
                <a:cs typeface="+mj-cs"/>
              </a:rPr>
              <a:t>  份</a:t>
            </a:r>
            <a:endParaRPr kumimoji="0" lang="en-US" altLang="zh-TW" sz="3000" b="1" u="none" dirty="0">
              <a:solidFill>
                <a:srgbClr val="FF0000"/>
              </a:solidFill>
              <a:latin typeface="華康中圓體" pitchFamily="49" charset="-120"/>
              <a:ea typeface="華康中圓體" pitchFamily="49" charset="-120"/>
              <a:cs typeface="+mj-cs"/>
            </a:endParaRPr>
          </a:p>
          <a:p>
            <a:pPr fontAlgn="auto">
              <a:spcAft>
                <a:spcPts val="0"/>
              </a:spcAft>
            </a:pPr>
            <a:r>
              <a:rPr kumimoji="0" lang="zh-TW" altLang="en-US" sz="3000" b="1" u="none" dirty="0">
                <a:solidFill>
                  <a:srgbClr val="FF0000"/>
                </a:solidFill>
                <a:latin typeface="華康中圓體" pitchFamily="49" charset="-120"/>
                <a:ea typeface="華康中圓體" pitchFamily="49" charset="-120"/>
                <a:cs typeface="+mj-cs"/>
              </a:rPr>
              <a:t>  管</a:t>
            </a:r>
            <a:endParaRPr kumimoji="0" lang="en-US" altLang="zh-TW" sz="3000" b="1" u="none" dirty="0">
              <a:solidFill>
                <a:srgbClr val="FF0000"/>
              </a:solidFill>
              <a:latin typeface="華康中圓體" pitchFamily="49" charset="-120"/>
              <a:ea typeface="華康中圓體" pitchFamily="49" charset="-120"/>
              <a:cs typeface="+mj-cs"/>
            </a:endParaRPr>
          </a:p>
          <a:p>
            <a:pPr fontAlgn="auto">
              <a:spcAft>
                <a:spcPts val="0"/>
              </a:spcAft>
            </a:pPr>
            <a:r>
              <a:rPr kumimoji="0" lang="zh-TW" altLang="en-US" sz="3000" b="1" u="none" dirty="0">
                <a:solidFill>
                  <a:srgbClr val="FF0000"/>
                </a:solidFill>
                <a:latin typeface="華康中圓體" pitchFamily="49" charset="-120"/>
                <a:ea typeface="華康中圓體" pitchFamily="49" charset="-120"/>
                <a:cs typeface="+mj-cs"/>
              </a:rPr>
              <a:t>  理</a:t>
            </a:r>
            <a:endParaRPr kumimoji="0" lang="en-US" altLang="zh-TW" sz="3000" b="1" u="none" dirty="0">
              <a:solidFill>
                <a:srgbClr val="FF0000"/>
              </a:solidFill>
              <a:latin typeface="華康中圓體" pitchFamily="49" charset="-120"/>
              <a:ea typeface="華康中圓體" pitchFamily="49" charset="-120"/>
              <a:cs typeface="+mj-cs"/>
            </a:endParaRPr>
          </a:p>
          <a:p>
            <a:pPr fontAlgn="auto">
              <a:spcAft>
                <a:spcPts val="0"/>
              </a:spcAft>
            </a:pPr>
            <a:r>
              <a:rPr kumimoji="0" lang="zh-TW" altLang="en-US" sz="3000" b="1" u="none" dirty="0">
                <a:solidFill>
                  <a:srgbClr val="FF0000"/>
                </a:solidFill>
                <a:latin typeface="華康中圓體" pitchFamily="49" charset="-120"/>
                <a:ea typeface="華康中圓體" pitchFamily="49" charset="-120"/>
                <a:cs typeface="+mj-cs"/>
              </a:rPr>
              <a:t>  費</a:t>
            </a:r>
            <a:endParaRPr kumimoji="0" lang="en-US" altLang="zh-TW" sz="3000" b="1" u="none" dirty="0">
              <a:solidFill>
                <a:srgbClr val="FF0000"/>
              </a:solidFill>
              <a:latin typeface="華康中圓體" pitchFamily="49" charset="-120"/>
              <a:ea typeface="華康中圓體" pitchFamily="49" charset="-120"/>
              <a:cs typeface="+mj-cs"/>
            </a:endParaRPr>
          </a:p>
          <a:p>
            <a:pPr fontAlgn="auto">
              <a:spcAft>
                <a:spcPts val="0"/>
              </a:spcAft>
            </a:pPr>
            <a:r>
              <a:rPr kumimoji="0" lang="zh-TW" altLang="en-US" sz="3000" b="1" u="none" dirty="0">
                <a:solidFill>
                  <a:srgbClr val="FF0000"/>
                </a:solidFill>
                <a:latin typeface="華康中圓體" pitchFamily="49" charset="-120"/>
                <a:ea typeface="華康中圓體" pitchFamily="49" charset="-120"/>
                <a:cs typeface="+mj-cs"/>
              </a:rPr>
              <a:t>  收</a:t>
            </a:r>
            <a:endParaRPr kumimoji="0" lang="en-US" altLang="zh-TW" sz="3000" b="1" u="none" dirty="0">
              <a:solidFill>
                <a:srgbClr val="FF0000"/>
              </a:solidFill>
              <a:latin typeface="華康中圓體" pitchFamily="49" charset="-120"/>
              <a:ea typeface="華康中圓體" pitchFamily="49" charset="-120"/>
              <a:cs typeface="+mj-cs"/>
            </a:endParaRPr>
          </a:p>
          <a:p>
            <a:pPr fontAlgn="auto">
              <a:spcAft>
                <a:spcPts val="0"/>
              </a:spcAft>
            </a:pPr>
            <a:r>
              <a:rPr kumimoji="0" lang="zh-TW" altLang="en-US" sz="3000" b="1" u="none" dirty="0">
                <a:solidFill>
                  <a:srgbClr val="FF0000"/>
                </a:solidFill>
                <a:latin typeface="華康中圓體" pitchFamily="49" charset="-120"/>
                <a:ea typeface="華康中圓體" pitchFamily="49" charset="-120"/>
                <a:cs typeface="+mj-cs"/>
              </a:rPr>
              <a:t>  支</a:t>
            </a:r>
            <a:endParaRPr kumimoji="0" lang="en-US" altLang="zh-TW" sz="3000" b="1" u="none" dirty="0">
              <a:solidFill>
                <a:srgbClr val="FF0000"/>
              </a:solidFill>
              <a:latin typeface="華康中圓體" pitchFamily="49" charset="-120"/>
              <a:ea typeface="華康中圓體" pitchFamily="49" charset="-120"/>
              <a:cs typeface="+mj-cs"/>
            </a:endParaRPr>
          </a:p>
          <a:p>
            <a:pPr fontAlgn="auto">
              <a:spcAft>
                <a:spcPts val="0"/>
              </a:spcAft>
            </a:pPr>
            <a:r>
              <a:rPr kumimoji="0" lang="zh-TW" altLang="en-US" sz="3000" b="1" u="none" dirty="0">
                <a:solidFill>
                  <a:srgbClr val="FF0000"/>
                </a:solidFill>
                <a:latin typeface="華康中圓體" pitchFamily="49" charset="-120"/>
                <a:ea typeface="華康中圓體" pitchFamily="49" charset="-120"/>
                <a:cs typeface="+mj-cs"/>
              </a:rPr>
              <a:t>  明</a:t>
            </a:r>
            <a:endParaRPr kumimoji="0" lang="en-US" altLang="zh-TW" sz="3000" b="1" u="none" dirty="0">
              <a:solidFill>
                <a:srgbClr val="FF0000"/>
              </a:solidFill>
              <a:latin typeface="華康中圓體" pitchFamily="49" charset="-120"/>
              <a:ea typeface="華康中圓體" pitchFamily="49" charset="-120"/>
              <a:cs typeface="+mj-cs"/>
            </a:endParaRPr>
          </a:p>
          <a:p>
            <a:pPr fontAlgn="auto">
              <a:spcAft>
                <a:spcPts val="0"/>
              </a:spcAft>
            </a:pPr>
            <a:r>
              <a:rPr kumimoji="0" lang="zh-TW" altLang="en-US" sz="3000" b="1" u="none" dirty="0">
                <a:solidFill>
                  <a:srgbClr val="FF0000"/>
                </a:solidFill>
                <a:latin typeface="華康中圓體" pitchFamily="49" charset="-120"/>
                <a:ea typeface="華康中圓體" pitchFamily="49" charset="-120"/>
                <a:cs typeface="+mj-cs"/>
              </a:rPr>
              <a:t>  細</a:t>
            </a:r>
            <a:endParaRPr kumimoji="0" lang="en-US" altLang="zh-TW" sz="3000" b="1" u="none" dirty="0">
              <a:solidFill>
                <a:srgbClr val="FF0000"/>
              </a:solidFill>
              <a:latin typeface="華康中圓體" pitchFamily="49" charset="-120"/>
              <a:ea typeface="華康中圓體" pitchFamily="49" charset="-120"/>
              <a:cs typeface="+mj-cs"/>
            </a:endParaRPr>
          </a:p>
          <a:p>
            <a:pPr fontAlgn="auto">
              <a:spcAft>
                <a:spcPts val="0"/>
              </a:spcAft>
            </a:pPr>
            <a:endParaRPr kumimoji="0" lang="zh-TW" altLang="en-US" sz="2400" u="none" dirty="0">
              <a:solidFill>
                <a:prstClr val="black"/>
              </a:solidFill>
              <a:latin typeface="Perpetua" pitchFamily="18" charset="0"/>
              <a:ea typeface="微軟正黑體"/>
              <a:cs typeface="+mj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55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2" name="圓角矩形圖說文字 11"/>
          <p:cNvSpPr/>
          <p:nvPr/>
        </p:nvSpPr>
        <p:spPr>
          <a:xfrm>
            <a:off x="684362" y="621482"/>
            <a:ext cx="2475571" cy="1395414"/>
          </a:xfrm>
          <a:prstGeom prst="wedgeRoundRectCallout">
            <a:avLst>
              <a:gd name="adj1" fmla="val 65792"/>
              <a:gd name="adj2" fmla="val 105792"/>
              <a:gd name="adj3" fmla="val 16667"/>
            </a:avLst>
          </a:prstGeom>
        </p:spPr>
        <p:style>
          <a:lnRef idx="1">
            <a:schemeClr val="accent5"/>
          </a:lnRef>
          <a:fillRef idx="1003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管理費收入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含預繳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</a:p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$525,063</a:t>
            </a:r>
            <a:r>
              <a:rPr lang="zh-TW" altLang="en-US" b="1" dirty="0">
                <a:solidFill>
                  <a:srgbClr val="FF0000"/>
                </a:solidFill>
              </a:rPr>
              <a:t>元</a:t>
            </a:r>
          </a:p>
        </p:txBody>
      </p:sp>
      <p:sp>
        <p:nvSpPr>
          <p:cNvPr id="16" name="圓角矩形圖說文字 15"/>
          <p:cNvSpPr/>
          <p:nvPr/>
        </p:nvSpPr>
        <p:spPr>
          <a:xfrm>
            <a:off x="1044402" y="5302002"/>
            <a:ext cx="2426568" cy="1260720"/>
          </a:xfrm>
          <a:prstGeom prst="wedgeRoundRectCallout">
            <a:avLst>
              <a:gd name="adj1" fmla="val 61328"/>
              <a:gd name="adj2" fmla="val -79254"/>
              <a:gd name="adj3" fmla="val 16667"/>
            </a:avLst>
          </a:prstGeom>
        </p:spPr>
        <p:style>
          <a:lnRef idx="1">
            <a:schemeClr val="accent5"/>
          </a:lnRef>
          <a:fillRef idx="1003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本期收入總計</a:t>
            </a:r>
            <a:endParaRPr lang="en-US" altLang="zh-TW" b="1" dirty="0">
              <a:solidFill>
                <a:srgbClr val="FF0000"/>
              </a:solidFill>
            </a:endParaRPr>
          </a:p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$531,481</a:t>
            </a:r>
            <a:r>
              <a:rPr lang="zh-TW" altLang="en-US" b="1" dirty="0">
                <a:solidFill>
                  <a:srgbClr val="FF0000"/>
                </a:solidFill>
              </a:rPr>
              <a:t>元</a:t>
            </a:r>
          </a:p>
        </p:txBody>
      </p:sp>
      <p:sp>
        <p:nvSpPr>
          <p:cNvPr id="21" name="圓角矩形圖說文字 20"/>
          <p:cNvSpPr/>
          <p:nvPr/>
        </p:nvSpPr>
        <p:spPr>
          <a:xfrm>
            <a:off x="4572794" y="621482"/>
            <a:ext cx="2426568" cy="972688"/>
          </a:xfrm>
          <a:prstGeom prst="wedgeRoundRectCallout">
            <a:avLst>
              <a:gd name="adj1" fmla="val 67611"/>
              <a:gd name="adj2" fmla="val 380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應收未收</a:t>
            </a:r>
            <a:endParaRPr lang="en-US" altLang="zh-TW" b="1" dirty="0">
              <a:solidFill>
                <a:srgbClr val="FF0000"/>
              </a:solidFill>
            </a:endParaRPr>
          </a:p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累計前期</a:t>
            </a:r>
            <a:endParaRPr lang="en-US" altLang="zh-TW" b="1" dirty="0">
              <a:solidFill>
                <a:srgbClr val="FF0000"/>
              </a:solidFill>
            </a:endParaRPr>
          </a:p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$43,665</a:t>
            </a:r>
            <a:r>
              <a:rPr lang="zh-TW" altLang="en-US" b="1" dirty="0">
                <a:solidFill>
                  <a:srgbClr val="FF0000"/>
                </a:solidFill>
              </a:rPr>
              <a:t>元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17" name="圓角矩形圖說文字 16"/>
          <p:cNvSpPr/>
          <p:nvPr/>
        </p:nvSpPr>
        <p:spPr>
          <a:xfrm>
            <a:off x="4305717" y="1769529"/>
            <a:ext cx="2426568" cy="1233458"/>
          </a:xfrm>
          <a:prstGeom prst="wedgeRoundRectCallout">
            <a:avLst>
              <a:gd name="adj1" fmla="val 74149"/>
              <a:gd name="adj2" fmla="val 36136"/>
              <a:gd name="adj3" fmla="val 16667"/>
            </a:avLst>
          </a:prstGeom>
        </p:spPr>
        <p:style>
          <a:lnRef idx="1">
            <a:schemeClr val="accent5"/>
          </a:lnRef>
          <a:fillRef idx="1003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經常性支出</a:t>
            </a:r>
            <a:r>
              <a:rPr lang="en-US" altLang="zh-TW" b="1" dirty="0">
                <a:solidFill>
                  <a:srgbClr val="FF0000"/>
                </a:solidFill>
              </a:rPr>
              <a:t>$448,800</a:t>
            </a:r>
            <a:r>
              <a:rPr lang="zh-TW" altLang="en-US" b="1" dirty="0">
                <a:solidFill>
                  <a:srgbClr val="FF0000"/>
                </a:solidFill>
              </a:rPr>
              <a:t>元</a:t>
            </a:r>
          </a:p>
        </p:txBody>
      </p:sp>
      <p:sp>
        <p:nvSpPr>
          <p:cNvPr id="20" name="圓角矩形圖說文字 19"/>
          <p:cNvSpPr/>
          <p:nvPr/>
        </p:nvSpPr>
        <p:spPr>
          <a:xfrm>
            <a:off x="5191245" y="5177076"/>
            <a:ext cx="2426568" cy="1332728"/>
          </a:xfrm>
          <a:prstGeom prst="wedgeRoundRectCallout">
            <a:avLst>
              <a:gd name="adj1" fmla="val 41517"/>
              <a:gd name="adj2" fmla="val -90774"/>
              <a:gd name="adj3" fmla="val 16667"/>
            </a:avLst>
          </a:prstGeom>
        </p:spPr>
        <p:style>
          <a:lnRef idx="1">
            <a:schemeClr val="accent5"/>
          </a:lnRef>
          <a:fillRef idx="1003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社區支出總計</a:t>
            </a:r>
            <a:r>
              <a:rPr lang="en-US" altLang="zh-TW" b="1" dirty="0">
                <a:solidFill>
                  <a:srgbClr val="FF0000"/>
                </a:solidFill>
              </a:rPr>
              <a:t>$891,286</a:t>
            </a:r>
            <a:r>
              <a:rPr lang="zh-TW" altLang="en-US" b="1" dirty="0">
                <a:solidFill>
                  <a:srgbClr val="FF0000"/>
                </a:solidFill>
              </a:rPr>
              <a:t>元</a:t>
            </a:r>
          </a:p>
        </p:txBody>
      </p:sp>
      <p:sp>
        <p:nvSpPr>
          <p:cNvPr id="18" name="圓角矩形圖說文字 17"/>
          <p:cNvSpPr/>
          <p:nvPr/>
        </p:nvSpPr>
        <p:spPr>
          <a:xfrm>
            <a:off x="4356770" y="3069754"/>
            <a:ext cx="2426568" cy="1298102"/>
          </a:xfrm>
          <a:prstGeom prst="wedgeRoundRectCallout">
            <a:avLst>
              <a:gd name="adj1" fmla="val 74600"/>
              <a:gd name="adj2" fmla="val 19975"/>
              <a:gd name="adj3" fmla="val 16667"/>
            </a:avLst>
          </a:prstGeom>
        </p:spPr>
        <p:style>
          <a:lnRef idx="1">
            <a:schemeClr val="accent5"/>
          </a:lnRef>
          <a:fillRef idx="1003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非經常性支出</a:t>
            </a:r>
            <a:r>
              <a:rPr lang="en-US" altLang="zh-TW" b="1" dirty="0">
                <a:solidFill>
                  <a:srgbClr val="FF0000"/>
                </a:solidFill>
              </a:rPr>
              <a:t>$442,486</a:t>
            </a:r>
            <a:r>
              <a:rPr lang="zh-TW" altLang="en-US" b="1" dirty="0">
                <a:solidFill>
                  <a:srgbClr val="FF0000"/>
                </a:solidFill>
              </a:rPr>
              <a:t>元</a:t>
            </a:r>
          </a:p>
        </p:txBody>
      </p:sp>
      <p:sp>
        <p:nvSpPr>
          <p:cNvPr id="23" name="流程圖: 打孔紙帶 22"/>
          <p:cNvSpPr/>
          <p:nvPr/>
        </p:nvSpPr>
        <p:spPr>
          <a:xfrm>
            <a:off x="2077913" y="3195570"/>
            <a:ext cx="3960440" cy="2525001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4/1-4/30</a:t>
            </a:r>
          </a:p>
          <a:p>
            <a:pPr algn="ctr"/>
            <a:r>
              <a:rPr lang="zh-TW" altLang="en-US" sz="2800" b="1" dirty="0">
                <a:solidFill>
                  <a:prstClr val="black"/>
                </a:solidFill>
              </a:rPr>
              <a:t>本期收入</a:t>
            </a:r>
            <a:r>
              <a:rPr lang="en-US" altLang="zh-TW" sz="2800" b="1" dirty="0">
                <a:solidFill>
                  <a:prstClr val="black"/>
                </a:solidFill>
              </a:rPr>
              <a:t>-</a:t>
            </a:r>
            <a:r>
              <a:rPr lang="zh-TW" altLang="en-US" sz="2800" b="1" dirty="0">
                <a:solidFill>
                  <a:prstClr val="black"/>
                </a:solidFill>
              </a:rPr>
              <a:t>支出</a:t>
            </a:r>
            <a:endParaRPr lang="en-US" altLang="zh-TW" sz="2800" b="1" dirty="0">
              <a:solidFill>
                <a:prstClr val="black"/>
              </a:solidFill>
            </a:endParaRPr>
          </a:p>
          <a:p>
            <a:pPr algn="ctr"/>
            <a:r>
              <a:rPr lang="zh-TW" altLang="en-US" sz="2800" b="1" dirty="0">
                <a:solidFill>
                  <a:prstClr val="black"/>
                </a:solidFill>
              </a:rPr>
              <a:t>結餘</a:t>
            </a:r>
            <a:r>
              <a:rPr lang="en-US" altLang="zh-TW" sz="2800" b="1" dirty="0">
                <a:solidFill>
                  <a:srgbClr val="C00000"/>
                </a:solidFill>
              </a:rPr>
              <a:t>$-359,805</a:t>
            </a:r>
            <a:r>
              <a:rPr lang="zh-TW" altLang="en-US" sz="2800" b="1" dirty="0">
                <a:solidFill>
                  <a:prstClr val="black"/>
                </a:solidFill>
              </a:rPr>
              <a:t>元</a:t>
            </a:r>
          </a:p>
        </p:txBody>
      </p:sp>
    </p:spTree>
    <p:extLst>
      <p:ext uri="{BB962C8B-B14F-4D97-AF65-F5344CB8AC3E}">
        <p14:creationId xmlns:p14="http://schemas.microsoft.com/office/powerpoint/2010/main" xmlns="" val="3398749441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1" grpId="0" animBg="1"/>
      <p:bldP spid="17" grpId="0" animBg="1"/>
      <p:bldP spid="20" grpId="0" animBg="1"/>
      <p:bldP spid="18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468338" y="3334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fontAlgn="auto">
              <a:spcAft>
                <a:spcPts val="0"/>
              </a:spcAft>
            </a:pPr>
            <a:endParaRPr kumimoji="0" lang="zh-TW" altLang="en-US" sz="2400" u="none" dirty="0">
              <a:solidFill>
                <a:prstClr val="black"/>
              </a:solidFill>
              <a:latin typeface="Perpetua" pitchFamily="18" charset="0"/>
              <a:ea typeface="微軟正黑體"/>
              <a:cs typeface="+mj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55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21224677-719F-4329-8083-39486E81CAA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67326" y="693498"/>
            <a:ext cx="6210935" cy="604865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書卷 (水平) 10"/>
          <p:cNvSpPr/>
          <p:nvPr/>
        </p:nvSpPr>
        <p:spPr>
          <a:xfrm>
            <a:off x="5364882" y="4725938"/>
            <a:ext cx="3312368" cy="1800200"/>
          </a:xfrm>
          <a:prstGeom prst="horizontalScroll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400" dirty="0">
              <a:solidFill>
                <a:prstClr val="black"/>
              </a:solidFill>
            </a:endParaRPr>
          </a:p>
          <a:p>
            <a:pPr algn="ctr"/>
            <a:r>
              <a:rPr lang="zh-TW" altLang="en-US" sz="2400" b="1" u="none" dirty="0">
                <a:solidFill>
                  <a:srgbClr val="FF0000"/>
                </a:solidFill>
              </a:rPr>
              <a:t>管理費尚欠款餘額</a:t>
            </a:r>
            <a:r>
              <a:rPr lang="en-US" altLang="zh-TW" sz="2400" b="1" dirty="0">
                <a:solidFill>
                  <a:prstClr val="black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$38,332</a:t>
            </a:r>
            <a:r>
              <a:rPr lang="zh-TW" altLang="en-US" sz="2400" b="1" dirty="0">
                <a:solidFill>
                  <a:prstClr val="black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元</a:t>
            </a:r>
            <a:endParaRPr lang="en-US" altLang="zh-TW" sz="2400" b="1" dirty="0">
              <a:solidFill>
                <a:prstClr val="black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algn="ctr"/>
            <a:endParaRPr lang="zh-TW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33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14A3DC0C-6E7D-4EFB-BD1F-D72FD798A6F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81385" y="3146987"/>
            <a:ext cx="5105400" cy="325755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468338" y="3334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fontAlgn="auto">
              <a:spcAft>
                <a:spcPts val="0"/>
              </a:spcAft>
            </a:pPr>
            <a:endParaRPr kumimoji="0" lang="zh-TW" altLang="en-US" sz="2400" u="none" dirty="0">
              <a:solidFill>
                <a:prstClr val="black"/>
              </a:solidFill>
              <a:latin typeface="Perpetua" pitchFamily="18" charset="0"/>
              <a:ea typeface="微軟正黑體"/>
              <a:cs typeface="+mj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55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35032839"/>
              </p:ext>
            </p:extLst>
          </p:nvPr>
        </p:nvGraphicFramePr>
        <p:xfrm>
          <a:off x="1147664" y="768921"/>
          <a:ext cx="6737498" cy="3566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37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6617">
                <a:tc>
                  <a:txBody>
                    <a:bodyPr/>
                    <a:lstStyle/>
                    <a:p>
                      <a:pPr>
                        <a:lnSpc>
                          <a:spcPts val="28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貳、</a:t>
                      </a:r>
                      <a:r>
                        <a:rPr lang="zh-TW" altLang="en-US" sz="2000" kern="100" dirty="0">
                          <a:effectLst/>
                        </a:rPr>
                        <a:t>二</a:t>
                      </a:r>
                      <a:r>
                        <a:rPr lang="zh-TW" sz="2000" kern="100" dirty="0">
                          <a:effectLst/>
                        </a:rPr>
                        <a:t>、</a:t>
                      </a:r>
                      <a:r>
                        <a:rPr lang="zh-TW" altLang="en-US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財務報告</a:t>
                      </a:r>
                      <a:r>
                        <a:rPr lang="en-US" altLang="zh-TW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(110/4</a:t>
                      </a:r>
                      <a:r>
                        <a:rPr lang="zh-TW" altLang="en-US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en-US" altLang="zh-TW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zh-TW" altLang="zh-TW" sz="12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</a:t>
                      </a:r>
                      <a:r>
                        <a:rPr lang="zh-TW" altLang="en-US" sz="2000" b="1" kern="1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銀行活期</a:t>
                      </a:r>
                      <a:r>
                        <a:rPr lang="zh-TW" altLang="en-US" sz="2000" b="1" kern="100" dirty="0">
                          <a:solidFill>
                            <a:schemeClr val="lt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+mn-cs"/>
                        </a:rPr>
                        <a:t>、定期存簿明細</a:t>
                      </a:r>
                      <a:endParaRPr lang="en-US" altLang="zh-TW" sz="20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7650" name="圖片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0506" y="1166759"/>
            <a:ext cx="5118794" cy="2880000"/>
          </a:xfrm>
          <a:prstGeom prst="rect">
            <a:avLst/>
          </a:prstGeom>
          <a:noFill/>
        </p:spPr>
      </p:pic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0" y="0"/>
            <a:ext cx="9145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6838950"/>
            <a:ext cx="91455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zh-TW" sz="1800" u="none">
              <a:solidFill>
                <a:prstClr val="black"/>
              </a:solidFill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11" name="圓角矩形圖說文字 10"/>
          <p:cNvSpPr/>
          <p:nvPr/>
        </p:nvSpPr>
        <p:spPr>
          <a:xfrm>
            <a:off x="3420666" y="3770166"/>
            <a:ext cx="2642592" cy="1440000"/>
          </a:xfrm>
          <a:prstGeom prst="wedgeRoundRectCallout">
            <a:avLst>
              <a:gd name="adj1" fmla="val 48248"/>
              <a:gd name="adj2" fmla="val 118564"/>
              <a:gd name="adj3" fmla="val 16667"/>
            </a:avLst>
          </a:prstGeom>
        </p:spPr>
        <p:style>
          <a:lnRef idx="1">
            <a:schemeClr val="accent5"/>
          </a:lnRef>
          <a:fillRef idx="1003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4/30</a:t>
            </a:r>
          </a:p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板信活期結餘</a:t>
            </a:r>
            <a:r>
              <a:rPr lang="en-US" altLang="zh-TW" b="1" dirty="0">
                <a:solidFill>
                  <a:srgbClr val="FF0000"/>
                </a:solidFill>
              </a:rPr>
              <a:t>$2,503,734</a:t>
            </a:r>
            <a:r>
              <a:rPr lang="zh-TW" altLang="en-US" b="1" dirty="0">
                <a:solidFill>
                  <a:srgbClr val="FF0000"/>
                </a:solidFill>
              </a:rPr>
              <a:t>元</a:t>
            </a:r>
          </a:p>
        </p:txBody>
      </p:sp>
      <p:sp>
        <p:nvSpPr>
          <p:cNvPr id="12" name="橢圓 11"/>
          <p:cNvSpPr/>
          <p:nvPr/>
        </p:nvSpPr>
        <p:spPr>
          <a:xfrm>
            <a:off x="5940946" y="6141770"/>
            <a:ext cx="1376208" cy="26139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039655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468338" y="3334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55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1265" name="Rectangle 1"/>
          <p:cNvSpPr>
            <a:spLocks noChangeArrowheads="1"/>
          </p:cNvSpPr>
          <p:nvPr/>
        </p:nvSpPr>
        <p:spPr bwMode="auto">
          <a:xfrm>
            <a:off x="252314" y="1000902"/>
            <a:ext cx="595035" cy="283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會</a:t>
            </a:r>
            <a:endParaRPr kumimoji="1" lang="en-US" altLang="zh-TW" sz="32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議</a:t>
            </a:r>
            <a:endParaRPr kumimoji="1" lang="en-US" altLang="zh-TW" sz="32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en-US" sz="3200" b="1" u="none" dirty="0">
                <a:solidFill>
                  <a:srgbClr val="FF0000"/>
                </a:solidFill>
                <a:ea typeface="標楷體" pitchFamily="65" charset="-120"/>
                <a:cs typeface="Times New Roman" pitchFamily="18" charset="0"/>
              </a:rPr>
              <a:t>議</a:t>
            </a:r>
            <a:endParaRPr lang="en-US" altLang="zh-TW" sz="3200" b="1" u="none" dirty="0">
              <a:solidFill>
                <a:srgbClr val="FF0000"/>
              </a:solidFill>
              <a:ea typeface="標楷體" pitchFamily="65" charset="-12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en-US" sz="3200" b="1" u="none" dirty="0">
                <a:solidFill>
                  <a:srgbClr val="FF0000"/>
                </a:solidFill>
                <a:ea typeface="標楷體" pitchFamily="65" charset="-120"/>
                <a:cs typeface="Times New Roman" pitchFamily="18" charset="0"/>
              </a:rPr>
              <a:t>程</a:t>
            </a:r>
            <a:endParaRPr lang="en-US" altLang="zh-TW" sz="3200" b="1" u="none" dirty="0">
              <a:solidFill>
                <a:srgbClr val="FF0000"/>
              </a:solidFill>
              <a:ea typeface="標楷體" pitchFamily="65" charset="-12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表</a:t>
            </a:r>
            <a:endParaRPr kumimoji="1" lang="zh-TW" altLang="en-US" sz="32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3639394"/>
              </p:ext>
            </p:extLst>
          </p:nvPr>
        </p:nvGraphicFramePr>
        <p:xfrm>
          <a:off x="1000894" y="786587"/>
          <a:ext cx="8072494" cy="5799418"/>
        </p:xfrm>
        <a:graphic>
          <a:graphicData uri="http://schemas.openxmlformats.org/drawingml/2006/table">
            <a:tbl>
              <a:tblPr/>
              <a:tblGrid>
                <a:gridCol w="7187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69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267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74271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latin typeface="Times New Roman"/>
                          <a:ea typeface="標楷體"/>
                          <a:cs typeface="Times New Roman"/>
                        </a:rPr>
                        <a:t>序號</a:t>
                      </a:r>
                      <a:endParaRPr lang="zh-TW" sz="1400" kern="100" dirty="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latin typeface="Times New Roman"/>
                          <a:ea typeface="標楷體"/>
                          <a:cs typeface="Times New Roman"/>
                        </a:rPr>
                        <a:t>時  間</a:t>
                      </a:r>
                      <a:endParaRPr lang="zh-TW" sz="1400" kern="100" dirty="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5035" indent="-915035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latin typeface="Times New Roman"/>
                          <a:ea typeface="標楷體"/>
                          <a:cs typeface="Times New Roman"/>
                        </a:rPr>
                        <a:t>議</a:t>
                      </a:r>
                      <a:r>
                        <a:rPr lang="en-US" sz="2000" b="1" kern="100" dirty="0">
                          <a:latin typeface="Times New Roman"/>
                          <a:ea typeface="標楷體"/>
                          <a:cs typeface="Times New Roman"/>
                        </a:rPr>
                        <a:t>     </a:t>
                      </a:r>
                      <a:r>
                        <a:rPr lang="zh-TW" sz="2000" b="1" kern="100" dirty="0">
                          <a:latin typeface="Times New Roman"/>
                          <a:ea typeface="標楷體"/>
                          <a:cs typeface="Times New Roman"/>
                        </a:rPr>
                        <a:t>程</a:t>
                      </a:r>
                      <a:endParaRPr lang="zh-TW" sz="1400" kern="100" dirty="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53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1600" b="1" kern="100">
                          <a:latin typeface="Times New Roman"/>
                          <a:ea typeface="標楷體"/>
                          <a:cs typeface="Times New Roman"/>
                        </a:rPr>
                        <a:t>壹</a:t>
                      </a:r>
                      <a:endParaRPr lang="zh-TW" sz="1400" kern="10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58825" indent="-758825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標楷體"/>
                          <a:ea typeface="新細明體"/>
                          <a:cs typeface="Times New Roman"/>
                        </a:rPr>
                        <a:t>20:00-20:05</a:t>
                      </a:r>
                      <a:endParaRPr lang="zh-TW" sz="16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latin typeface="Times New Roman"/>
                          <a:ea typeface="標楷體"/>
                          <a:cs typeface="Times New Roman"/>
                        </a:rPr>
                        <a:t>主席致詞暨宣布開會</a:t>
                      </a:r>
                      <a:r>
                        <a:rPr lang="zh-TW" sz="2000" b="1" kern="100" dirty="0">
                          <a:latin typeface="Times New Roman"/>
                          <a:ea typeface="標楷體"/>
                          <a:cs typeface="Arial Unicode MS"/>
                        </a:rPr>
                        <a:t>。</a:t>
                      </a:r>
                      <a:endParaRPr lang="zh-TW" sz="1600" kern="100" dirty="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047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1600" b="1" kern="100">
                          <a:latin typeface="Times New Roman"/>
                          <a:ea typeface="標楷體"/>
                          <a:cs typeface="Times New Roman"/>
                        </a:rPr>
                        <a:t>貳</a:t>
                      </a:r>
                      <a:endParaRPr lang="zh-TW" sz="1400" kern="10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58825" indent="-758825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latin typeface="標楷體"/>
                          <a:ea typeface="新細明體"/>
                          <a:cs typeface="Times New Roman"/>
                        </a:rPr>
                        <a:t>20:05~20:20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latin typeface="Times New Roman"/>
                          <a:ea typeface="標楷體"/>
                          <a:cs typeface="Times New Roman"/>
                        </a:rPr>
                        <a:t>住戶反映事項及物管工作報告</a:t>
                      </a:r>
                      <a:r>
                        <a:rPr lang="zh-TW" sz="2000" b="1" kern="100" dirty="0">
                          <a:latin typeface="Times New Roman"/>
                          <a:ea typeface="標楷體"/>
                          <a:cs typeface="Arial Unicode MS"/>
                        </a:rPr>
                        <a:t>。</a:t>
                      </a:r>
                      <a:endParaRPr lang="zh-TW" sz="1600" kern="100" dirty="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146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1600" b="1" kern="100">
                          <a:latin typeface="Times New Roman"/>
                          <a:ea typeface="標楷體"/>
                          <a:cs typeface="Times New Roman"/>
                        </a:rPr>
                        <a:t>叁</a:t>
                      </a:r>
                      <a:endParaRPr lang="zh-TW" sz="1400" kern="10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58825" indent="-758825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latin typeface="標楷體"/>
                          <a:ea typeface="新細明體"/>
                          <a:cs typeface="Times New Roman"/>
                        </a:rPr>
                        <a:t>20:20~20:30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latin typeface="Times New Roman"/>
                          <a:ea typeface="標楷體"/>
                          <a:cs typeface="Times New Roman"/>
                        </a:rPr>
                        <a:t>上次會議決議執行情形</a:t>
                      </a:r>
                      <a:r>
                        <a:rPr lang="zh-TW" sz="2000" b="1" kern="100" dirty="0">
                          <a:latin typeface="Times New Roman"/>
                          <a:ea typeface="標楷體"/>
                          <a:cs typeface="Arial Unicode MS"/>
                        </a:rPr>
                        <a:t>。</a:t>
                      </a:r>
                      <a:endParaRPr lang="zh-TW" sz="1600" kern="100" dirty="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24819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1600" b="1" kern="100">
                          <a:latin typeface="Times New Roman"/>
                          <a:ea typeface="標楷體"/>
                          <a:cs typeface="Times New Roman"/>
                        </a:rPr>
                        <a:t>肆</a:t>
                      </a:r>
                      <a:endParaRPr lang="zh-TW" sz="1400" kern="10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58825" indent="-758825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latin typeface="標楷體"/>
                          <a:ea typeface="新細明體"/>
                          <a:cs typeface="Times New Roman"/>
                        </a:rPr>
                        <a:t>20:30-21:00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TW" sz="2400" b="1" kern="100" dirty="0">
                        <a:latin typeface="Times New Roman"/>
                        <a:ea typeface="標楷體"/>
                        <a:cs typeface="Times New Roman"/>
                      </a:endParaRPr>
                    </a:p>
                    <a:p>
                      <a:pPr lvl="0"/>
                      <a:r>
                        <a:rPr lang="zh-TW" sz="2400" b="1" kern="100" dirty="0">
                          <a:latin typeface="標楷體" pitchFamily="65" charset="-120"/>
                          <a:ea typeface="標楷體" pitchFamily="65" charset="-120"/>
                          <a:cs typeface="Times New Roman"/>
                        </a:rPr>
                        <a:t>議題討論</a:t>
                      </a:r>
                      <a:r>
                        <a:rPr lang="zh-TW" sz="2400" b="1" kern="100" dirty="0">
                          <a:latin typeface="標楷體" pitchFamily="65" charset="-120"/>
                          <a:ea typeface="標楷體" pitchFamily="65" charset="-120"/>
                          <a:cs typeface="Arial Unicode MS"/>
                        </a:rPr>
                        <a:t>：</a:t>
                      </a:r>
                      <a:endParaRPr lang="en-US" altLang="zh-TW" sz="2400" b="1" kern="100" dirty="0">
                        <a:latin typeface="標楷體" pitchFamily="65" charset="-120"/>
                        <a:ea typeface="標楷體" pitchFamily="65" charset="-120"/>
                        <a:cs typeface="Arial Unicode MS"/>
                      </a:endParaRPr>
                    </a:p>
                    <a:p>
                      <a:pPr>
                        <a:lnSpc>
                          <a:spcPts val="3000"/>
                        </a:lnSpc>
                      </a:pPr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 </a:t>
                      </a:r>
                      <a:r>
                        <a:rPr lang="zh-TW" altLang="zh-TW" sz="1800" b="1" kern="1200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一、發電機保養討論案</a:t>
                      </a:r>
                      <a:endParaRPr lang="zh-TW" altLang="zh-TW" sz="1800" kern="1200" dirty="0" smtClean="0">
                        <a:solidFill>
                          <a:schemeClr val="tx1"/>
                        </a:solidFill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  <a:p>
                      <a:pPr>
                        <a:lnSpc>
                          <a:spcPts val="3000"/>
                        </a:lnSpc>
                      </a:pP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 </a:t>
                      </a:r>
                      <a:r>
                        <a:rPr lang="zh-TW" altLang="zh-TW" sz="1800" b="1" kern="1200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二、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110</a:t>
                      </a:r>
                      <a:r>
                        <a:rPr lang="zh-TW" altLang="zh-TW" sz="1800" b="1" kern="1200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年度消防安檢缺失改善討論案</a:t>
                      </a:r>
                      <a:endParaRPr lang="zh-TW" altLang="zh-TW" sz="1800" kern="1200" dirty="0" smtClean="0">
                        <a:solidFill>
                          <a:schemeClr val="tx1"/>
                        </a:solidFill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  <a:p>
                      <a:pPr>
                        <a:lnSpc>
                          <a:spcPts val="3000"/>
                        </a:lnSpc>
                      </a:pP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 </a:t>
                      </a:r>
                      <a:r>
                        <a:rPr lang="zh-TW" altLang="zh-TW" sz="1800" b="1" kern="1200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三、桌球室外兩張球桌是否清運處理討論案</a:t>
                      </a:r>
                      <a:endParaRPr lang="zh-TW" altLang="zh-TW" sz="1800" kern="1200" dirty="0" smtClean="0">
                        <a:solidFill>
                          <a:schemeClr val="tx1"/>
                        </a:solidFill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  <a:p>
                      <a:pPr>
                        <a:lnSpc>
                          <a:spcPts val="3000"/>
                        </a:lnSpc>
                      </a:pP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 </a:t>
                      </a:r>
                      <a:r>
                        <a:rPr lang="zh-TW" altLang="zh-TW" sz="1800" b="1" kern="1200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四、會議室內藤製座椅是否清運處理討論案</a:t>
                      </a:r>
                      <a:endParaRPr lang="zh-TW" altLang="zh-TW" sz="1800" kern="1200" dirty="0" smtClean="0">
                        <a:solidFill>
                          <a:schemeClr val="tx1"/>
                        </a:solidFill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  <a:p>
                      <a:pPr>
                        <a:lnSpc>
                          <a:spcPts val="3000"/>
                        </a:lnSpc>
                      </a:pP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 </a:t>
                      </a:r>
                      <a:r>
                        <a:rPr lang="zh-TW" altLang="zh-TW" sz="1800" b="1" kern="1200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五、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B2-18</a:t>
                      </a:r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、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67</a:t>
                      </a:r>
                      <a:r>
                        <a:rPr lang="zh-TW" altLang="zh-TW" sz="1800" b="1" kern="1200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號汽車位處連續壁滲水問題討論案</a:t>
                      </a:r>
                      <a:endParaRPr lang="zh-TW" altLang="zh-TW" sz="1800" kern="1200" dirty="0" smtClean="0">
                        <a:solidFill>
                          <a:schemeClr val="tx1"/>
                        </a:solidFill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  <a:p>
                      <a:pPr>
                        <a:lnSpc>
                          <a:spcPts val="3000"/>
                        </a:lnSpc>
                      </a:pP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 </a:t>
                      </a:r>
                      <a:r>
                        <a:rPr lang="zh-TW" altLang="zh-TW" sz="1800" b="1" kern="1200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六、各棟頂樓飛簷及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H</a:t>
                      </a:r>
                      <a:r>
                        <a:rPr lang="zh-TW" altLang="zh-TW" sz="1800" b="1" kern="1200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型鋼鏽蝕問題討論案</a:t>
                      </a:r>
                      <a:endParaRPr lang="zh-TW" altLang="zh-TW" sz="1800" kern="1200" dirty="0" smtClean="0">
                        <a:solidFill>
                          <a:schemeClr val="tx1"/>
                        </a:solidFill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  <a:p>
                      <a:pPr lvl="0"/>
                      <a:endParaRPr lang="en-US" altLang="zh-TW" sz="2400" b="1" kern="100" dirty="0">
                        <a:latin typeface="標楷體" pitchFamily="65" charset="-120"/>
                        <a:ea typeface="標楷體" pitchFamily="65" charset="-120"/>
                        <a:cs typeface="Arial Unicode M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zh-TW" altLang="zh-TW" sz="1800" kern="1200" dirty="0">
                        <a:solidFill>
                          <a:schemeClr val="tx1"/>
                        </a:solidFill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423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1600" b="1" kern="100">
                          <a:latin typeface="Times New Roman"/>
                          <a:ea typeface="標楷體"/>
                          <a:cs typeface="Times New Roman"/>
                        </a:rPr>
                        <a:t>伍</a:t>
                      </a:r>
                      <a:endParaRPr lang="zh-TW" sz="1400" kern="10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latin typeface="標楷體"/>
                          <a:ea typeface="新細明體"/>
                          <a:cs typeface="Times New Roman"/>
                        </a:rPr>
                        <a:t>21:00-21:30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latin typeface="Times New Roman"/>
                          <a:ea typeface="標楷體"/>
                          <a:cs typeface="Times New Roman"/>
                        </a:rPr>
                        <a:t>臨時動議</a:t>
                      </a:r>
                      <a:r>
                        <a:rPr lang="zh-TW" sz="2000" b="1" kern="100" dirty="0">
                          <a:latin typeface="Times New Roman"/>
                          <a:ea typeface="標楷體"/>
                          <a:cs typeface="Arial Unicode MS"/>
                        </a:rPr>
                        <a:t>。</a:t>
                      </a:r>
                      <a:endParaRPr lang="zh-TW" sz="1600" kern="100" dirty="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623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1600" b="1" kern="100">
                          <a:latin typeface="Times New Roman"/>
                          <a:ea typeface="標楷體"/>
                          <a:cs typeface="Times New Roman"/>
                        </a:rPr>
                        <a:t>陸</a:t>
                      </a:r>
                      <a:endParaRPr lang="zh-TW" sz="1400" kern="10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latin typeface="標楷體"/>
                          <a:ea typeface="新細明體"/>
                          <a:cs typeface="Times New Roman"/>
                        </a:rPr>
                        <a:t>21:30-21:40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latin typeface="Times New Roman"/>
                          <a:ea typeface="標楷體"/>
                          <a:cs typeface="Times New Roman"/>
                        </a:rPr>
                        <a:t>主席結論</a:t>
                      </a:r>
                      <a:r>
                        <a:rPr lang="zh-TW" sz="2000" b="1" kern="100" dirty="0">
                          <a:latin typeface="Times New Roman"/>
                          <a:ea typeface="標楷體"/>
                          <a:cs typeface="Arial Unicode MS"/>
                        </a:rPr>
                        <a:t>。</a:t>
                      </a:r>
                      <a:endParaRPr lang="zh-TW" sz="1600" kern="100" dirty="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474110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AA28CC08-8298-4FF4-84EF-724B52F78C6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0474" y="1125537"/>
            <a:ext cx="5724640" cy="5428727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468338" y="3334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fontAlgn="auto">
              <a:spcAft>
                <a:spcPts val="0"/>
              </a:spcAft>
            </a:pPr>
            <a:endParaRPr kumimoji="0" lang="zh-TW" altLang="en-US" sz="2400" u="none" dirty="0">
              <a:solidFill>
                <a:prstClr val="black"/>
              </a:solidFill>
              <a:latin typeface="Perpetua" pitchFamily="18" charset="0"/>
              <a:ea typeface="微軟正黑體"/>
              <a:cs typeface="+mj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55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8685940"/>
              </p:ext>
            </p:extLst>
          </p:nvPr>
        </p:nvGraphicFramePr>
        <p:xfrm>
          <a:off x="1147664" y="837506"/>
          <a:ext cx="6737498" cy="355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37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>
                        <a:lnSpc>
                          <a:spcPts val="28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貳、</a:t>
                      </a:r>
                      <a:r>
                        <a:rPr lang="zh-TW" altLang="en-US" sz="2000" kern="100" dirty="0">
                          <a:effectLst/>
                        </a:rPr>
                        <a:t>二</a:t>
                      </a:r>
                      <a:r>
                        <a:rPr lang="zh-TW" sz="2000" kern="100" dirty="0">
                          <a:effectLst/>
                        </a:rPr>
                        <a:t>、</a:t>
                      </a:r>
                      <a:r>
                        <a:rPr lang="zh-TW" altLang="en-US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財務報告</a:t>
                      </a:r>
                      <a:r>
                        <a:rPr lang="en-US" altLang="zh-TW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(110/4</a:t>
                      </a:r>
                      <a:r>
                        <a:rPr lang="zh-TW" altLang="en-US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en-US" altLang="zh-TW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zh-TW" altLang="zh-TW" sz="12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</a:t>
                      </a:r>
                      <a:r>
                        <a:rPr lang="zh-TW" altLang="en-US" sz="2000" b="1" kern="1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銀行活期</a:t>
                      </a:r>
                      <a:r>
                        <a:rPr lang="zh-TW" altLang="en-US" sz="2000" b="1" kern="100" dirty="0">
                          <a:solidFill>
                            <a:schemeClr val="lt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+mn-cs"/>
                        </a:rPr>
                        <a:t>、定期存簿明細</a:t>
                      </a:r>
                      <a:endParaRPr lang="en-US" altLang="zh-TW" sz="20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5602" name="圖片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67320" y="1191838"/>
            <a:ext cx="6210947" cy="3030013"/>
          </a:xfrm>
          <a:prstGeom prst="rect">
            <a:avLst/>
          </a:prstGeom>
          <a:noFill/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9145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7458075"/>
            <a:ext cx="91455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zh-TW" sz="1800" u="none">
              <a:solidFill>
                <a:prstClr val="black"/>
              </a:solidFill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11" name="圓角矩形圖說文字 10"/>
          <p:cNvSpPr/>
          <p:nvPr/>
        </p:nvSpPr>
        <p:spPr>
          <a:xfrm>
            <a:off x="3132634" y="3866928"/>
            <a:ext cx="2426568" cy="1066384"/>
          </a:xfrm>
          <a:prstGeom prst="wedgeRoundRectCallout">
            <a:avLst>
              <a:gd name="adj1" fmla="val 88677"/>
              <a:gd name="adj2" fmla="val 182945"/>
              <a:gd name="adj3" fmla="val 16667"/>
            </a:avLst>
          </a:prstGeom>
        </p:spPr>
        <p:style>
          <a:lnRef idx="1">
            <a:schemeClr val="accent5"/>
          </a:lnRef>
          <a:fillRef idx="1003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4/30</a:t>
            </a:r>
          </a:p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華南活期結餘</a:t>
            </a:r>
            <a:r>
              <a:rPr lang="en-US" altLang="zh-TW" b="1" dirty="0">
                <a:solidFill>
                  <a:srgbClr val="FF0000"/>
                </a:solidFill>
              </a:rPr>
              <a:t>$746,368</a:t>
            </a:r>
            <a:r>
              <a:rPr lang="zh-TW" altLang="en-US" b="1" dirty="0">
                <a:solidFill>
                  <a:srgbClr val="FF0000"/>
                </a:solidFill>
              </a:rPr>
              <a:t>元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3063" y="6269451"/>
            <a:ext cx="1043627" cy="25763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37685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2AF2E376-52FB-4B7E-8457-B6B8A8B097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2851" y="3006644"/>
            <a:ext cx="5308215" cy="355427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468338" y="3334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fontAlgn="auto">
              <a:spcAft>
                <a:spcPts val="0"/>
              </a:spcAft>
            </a:pPr>
            <a:endParaRPr kumimoji="0" lang="zh-TW" altLang="en-US" sz="2400" u="none" dirty="0">
              <a:solidFill>
                <a:prstClr val="black"/>
              </a:solidFill>
              <a:latin typeface="Perpetua" pitchFamily="18" charset="0"/>
              <a:ea typeface="微軟正黑體"/>
              <a:cs typeface="+mj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55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17186010"/>
              </p:ext>
            </p:extLst>
          </p:nvPr>
        </p:nvGraphicFramePr>
        <p:xfrm>
          <a:off x="1147664" y="768921"/>
          <a:ext cx="6737498" cy="3566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37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6617">
                <a:tc>
                  <a:txBody>
                    <a:bodyPr/>
                    <a:lstStyle/>
                    <a:p>
                      <a:pPr>
                        <a:lnSpc>
                          <a:spcPts val="28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貳、</a:t>
                      </a:r>
                      <a:r>
                        <a:rPr lang="zh-TW" altLang="en-US" sz="2000" kern="100" dirty="0">
                          <a:effectLst/>
                        </a:rPr>
                        <a:t>二</a:t>
                      </a:r>
                      <a:r>
                        <a:rPr lang="zh-TW" sz="2000" kern="100" dirty="0">
                          <a:effectLst/>
                        </a:rPr>
                        <a:t>、</a:t>
                      </a:r>
                      <a:r>
                        <a:rPr lang="zh-TW" altLang="en-US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財務報告</a:t>
                      </a:r>
                      <a:r>
                        <a:rPr lang="en-US" altLang="zh-TW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(110/4</a:t>
                      </a:r>
                      <a:r>
                        <a:rPr lang="zh-TW" altLang="en-US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en-US" altLang="zh-TW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zh-TW" altLang="zh-TW" sz="12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</a:t>
                      </a:r>
                      <a:r>
                        <a:rPr lang="zh-TW" altLang="en-US" sz="2000" b="1" kern="1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銀行活期</a:t>
                      </a:r>
                      <a:r>
                        <a:rPr lang="zh-TW" altLang="en-US" sz="2000" b="1" kern="100" dirty="0">
                          <a:solidFill>
                            <a:schemeClr val="lt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+mn-cs"/>
                        </a:rPr>
                        <a:t>、定期存簿明細</a:t>
                      </a:r>
                      <a:endParaRPr lang="en-US" altLang="zh-TW" sz="20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12851" y="1125538"/>
            <a:ext cx="5308215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圓角矩形圖說文字 10"/>
          <p:cNvSpPr/>
          <p:nvPr/>
        </p:nvSpPr>
        <p:spPr>
          <a:xfrm>
            <a:off x="2465032" y="3004207"/>
            <a:ext cx="2426568" cy="1116704"/>
          </a:xfrm>
          <a:prstGeom prst="wedgeRoundRectCallout">
            <a:avLst>
              <a:gd name="adj1" fmla="val 50451"/>
              <a:gd name="adj2" fmla="val 145580"/>
              <a:gd name="adj3" fmla="val 16667"/>
            </a:avLst>
          </a:prstGeom>
        </p:spPr>
        <p:style>
          <a:lnRef idx="1">
            <a:schemeClr val="accent5"/>
          </a:lnRef>
          <a:fillRef idx="1003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板信定期存款五筆</a:t>
            </a:r>
            <a:endParaRPr lang="en-US" altLang="zh-TW" b="1" dirty="0">
              <a:solidFill>
                <a:srgbClr val="FF0000"/>
              </a:solidFill>
            </a:endParaRPr>
          </a:p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合計</a:t>
            </a:r>
            <a:r>
              <a:rPr lang="en-US" altLang="zh-TW" b="1" dirty="0">
                <a:solidFill>
                  <a:srgbClr val="FF0000"/>
                </a:solidFill>
              </a:rPr>
              <a:t>$6,000,000</a:t>
            </a:r>
            <a:r>
              <a:rPr lang="zh-TW" altLang="en-US" b="1" dirty="0">
                <a:solidFill>
                  <a:srgbClr val="FF0000"/>
                </a:solidFill>
              </a:rPr>
              <a:t>元</a:t>
            </a:r>
          </a:p>
        </p:txBody>
      </p:sp>
      <p:sp>
        <p:nvSpPr>
          <p:cNvPr id="15" name="橢圓 14"/>
          <p:cNvSpPr/>
          <p:nvPr/>
        </p:nvSpPr>
        <p:spPr>
          <a:xfrm>
            <a:off x="4860826" y="5010546"/>
            <a:ext cx="1296145" cy="15503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342270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FBD3D03A-91C9-4EF1-AC9B-2600936AA17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631" y="3266527"/>
            <a:ext cx="5555563" cy="306655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468338" y="3334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fontAlgn="auto">
              <a:spcAft>
                <a:spcPts val="0"/>
              </a:spcAft>
            </a:pPr>
            <a:endParaRPr kumimoji="0" lang="zh-TW" altLang="en-US" sz="2400" u="none" dirty="0">
              <a:solidFill>
                <a:prstClr val="black"/>
              </a:solidFill>
              <a:latin typeface="Perpetua" pitchFamily="18" charset="0"/>
              <a:ea typeface="微軟正黑體"/>
              <a:cs typeface="+mj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55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027" name="Picture 3" descr="150390847810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4537" y="189434"/>
            <a:ext cx="802375" cy="648072"/>
          </a:xfrm>
          <a:prstGeom prst="rect">
            <a:avLst/>
          </a:prstGeom>
          <a:noFill/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900386" y="291227"/>
            <a:ext cx="810118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2600" b="1" u="none" dirty="0">
                <a:solidFill>
                  <a:prstClr val="black"/>
                </a:solidFill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1400" b="1" u="none" dirty="0">
                <a:solidFill>
                  <a:srgbClr val="ACCBF9">
                    <a:lumMod val="75000"/>
                  </a:srgbClr>
                </a:solidFill>
                <a:latin typeface="華康華綜體W5(P)" pitchFamily="34" charset="-120"/>
                <a:ea typeface="華康華綜體W5(P)" pitchFamily="34" charset="-120"/>
                <a:cs typeface="Times New Roman" pitchFamily="18" charset="0"/>
              </a:rPr>
              <a:t>Life </a:t>
            </a:r>
            <a:r>
              <a:rPr lang="zh-TW" altLang="en-US" sz="1400" b="1" u="none" dirty="0">
                <a:solidFill>
                  <a:srgbClr val="ACCBF9">
                    <a:lumMod val="75000"/>
                  </a:srgbClr>
                </a:solidFill>
                <a:latin typeface="華康華綜體W5(P)" pitchFamily="34" charset="-120"/>
                <a:ea typeface="華康華綜體W5(P)" pitchFamily="34" charset="-120"/>
                <a:cs typeface="Times New Roman" pitchFamily="18" charset="0"/>
              </a:rPr>
              <a:t>新板城公寓大廈管理委員會</a:t>
            </a:r>
            <a:r>
              <a:rPr lang="zh-TW" altLang="en-US" sz="900" u="none" dirty="0">
                <a:solidFill>
                  <a:srgbClr val="ACCBF9">
                    <a:lumMod val="75000"/>
                  </a:srgbClr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rPr>
              <a:t> </a:t>
            </a:r>
            <a:endParaRPr lang="zh-TW" altLang="en-US" sz="1800" u="none" dirty="0">
              <a:solidFill>
                <a:srgbClr val="ACCBF9">
                  <a:lumMod val="75000"/>
                </a:srgbClr>
              </a:solidFill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61483598"/>
              </p:ext>
            </p:extLst>
          </p:nvPr>
        </p:nvGraphicFramePr>
        <p:xfrm>
          <a:off x="1147664" y="768921"/>
          <a:ext cx="6737498" cy="3566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37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6617">
                <a:tc>
                  <a:txBody>
                    <a:bodyPr/>
                    <a:lstStyle/>
                    <a:p>
                      <a:pPr>
                        <a:lnSpc>
                          <a:spcPts val="28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貳、</a:t>
                      </a:r>
                      <a:r>
                        <a:rPr lang="zh-TW" altLang="en-US" sz="2000" kern="100" dirty="0">
                          <a:effectLst/>
                        </a:rPr>
                        <a:t>二</a:t>
                      </a:r>
                      <a:r>
                        <a:rPr lang="zh-TW" sz="2000" kern="100" dirty="0">
                          <a:effectLst/>
                        </a:rPr>
                        <a:t>、</a:t>
                      </a:r>
                      <a:r>
                        <a:rPr lang="zh-TW" altLang="en-US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財務報告</a:t>
                      </a:r>
                      <a:r>
                        <a:rPr lang="en-US" altLang="zh-TW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(110/4</a:t>
                      </a:r>
                      <a:r>
                        <a:rPr lang="zh-TW" altLang="en-US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en-US" altLang="zh-TW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zh-TW" altLang="zh-TW" sz="12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</a:t>
                      </a:r>
                      <a:r>
                        <a:rPr lang="zh-TW" altLang="en-US" sz="2000" b="1" kern="1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銀行活期</a:t>
                      </a:r>
                      <a:r>
                        <a:rPr lang="zh-TW" altLang="en-US" sz="2000" b="1" kern="100" dirty="0">
                          <a:solidFill>
                            <a:schemeClr val="lt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+mn-cs"/>
                        </a:rPr>
                        <a:t>、定期存簿明細</a:t>
                      </a:r>
                      <a:endParaRPr lang="en-US" altLang="zh-TW" sz="20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8498" y="1125538"/>
            <a:ext cx="5112568" cy="294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圓角矩形圖說文字 10"/>
          <p:cNvSpPr/>
          <p:nvPr/>
        </p:nvSpPr>
        <p:spPr>
          <a:xfrm>
            <a:off x="3287649" y="2870648"/>
            <a:ext cx="2570289" cy="1116704"/>
          </a:xfrm>
          <a:prstGeom prst="wedgeRoundRectCallout">
            <a:avLst>
              <a:gd name="adj1" fmla="val 41659"/>
              <a:gd name="adj2" fmla="val 237726"/>
              <a:gd name="adj3" fmla="val 16667"/>
            </a:avLst>
          </a:prstGeom>
        </p:spPr>
        <p:style>
          <a:lnRef idx="1">
            <a:schemeClr val="accent5"/>
          </a:lnRef>
          <a:fillRef idx="1003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華南定期存款五筆</a:t>
            </a:r>
            <a:endParaRPr lang="en-US" altLang="zh-TW" b="1" dirty="0">
              <a:solidFill>
                <a:srgbClr val="FF0000"/>
              </a:solidFill>
            </a:endParaRPr>
          </a:p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合計</a:t>
            </a:r>
            <a:r>
              <a:rPr lang="en-US" altLang="zh-TW" b="1" dirty="0">
                <a:solidFill>
                  <a:srgbClr val="FF0000"/>
                </a:solidFill>
              </a:rPr>
              <a:t>$5,500,000</a:t>
            </a:r>
            <a:r>
              <a:rPr lang="zh-TW" altLang="en-US" b="1" dirty="0">
                <a:solidFill>
                  <a:srgbClr val="FF0000"/>
                </a:solidFill>
              </a:rPr>
              <a:t>元</a:t>
            </a:r>
          </a:p>
        </p:txBody>
      </p:sp>
      <p:sp>
        <p:nvSpPr>
          <p:cNvPr id="12" name="橢圓 11"/>
          <p:cNvSpPr/>
          <p:nvPr/>
        </p:nvSpPr>
        <p:spPr>
          <a:xfrm>
            <a:off x="5396062" y="5911388"/>
            <a:ext cx="1998079" cy="43390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383908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468338" y="3334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fontAlgn="auto">
              <a:spcAft>
                <a:spcPts val="0"/>
              </a:spcAft>
            </a:pPr>
            <a:endParaRPr kumimoji="0" lang="zh-TW" altLang="en-US" sz="2400" u="none" dirty="0">
              <a:solidFill>
                <a:prstClr val="black"/>
              </a:solidFill>
              <a:latin typeface="Perpetua" pitchFamily="18" charset="0"/>
              <a:ea typeface="微軟正黑體"/>
              <a:cs typeface="+mj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55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34143628"/>
              </p:ext>
            </p:extLst>
          </p:nvPr>
        </p:nvGraphicFramePr>
        <p:xfrm>
          <a:off x="1147664" y="768921"/>
          <a:ext cx="6737498" cy="3566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37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6617">
                <a:tc>
                  <a:txBody>
                    <a:bodyPr/>
                    <a:lstStyle/>
                    <a:p>
                      <a:pPr>
                        <a:lnSpc>
                          <a:spcPts val="28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貳、</a:t>
                      </a:r>
                      <a:r>
                        <a:rPr lang="zh-TW" altLang="en-US" sz="2000" kern="100" dirty="0">
                          <a:effectLst/>
                        </a:rPr>
                        <a:t>二</a:t>
                      </a:r>
                      <a:r>
                        <a:rPr lang="zh-TW" sz="2000" kern="100" dirty="0">
                          <a:effectLst/>
                        </a:rPr>
                        <a:t>、</a:t>
                      </a:r>
                      <a:r>
                        <a:rPr lang="zh-TW" altLang="en-US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財務報告</a:t>
                      </a:r>
                      <a:r>
                        <a:rPr lang="en-US" altLang="zh-TW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最近四年  大公電使用度數紀錄表</a:t>
                      </a:r>
                      <a:r>
                        <a:rPr lang="en-US" altLang="zh-TW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15593BA8-6D32-451C-BC88-5DDE6F04220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934555" y="289086"/>
            <a:ext cx="5163715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92133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468338" y="3334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fontAlgn="auto">
              <a:spcAft>
                <a:spcPts val="0"/>
              </a:spcAft>
            </a:pPr>
            <a:endParaRPr kumimoji="0" lang="zh-TW" altLang="en-US" sz="2400" u="none" dirty="0">
              <a:solidFill>
                <a:prstClr val="black"/>
              </a:solidFill>
              <a:latin typeface="Perpetua" pitchFamily="18" charset="0"/>
              <a:ea typeface="微軟正黑體"/>
              <a:cs typeface="+mj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55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27266351"/>
              </p:ext>
            </p:extLst>
          </p:nvPr>
        </p:nvGraphicFramePr>
        <p:xfrm>
          <a:off x="1147664" y="768921"/>
          <a:ext cx="6737498" cy="3566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37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6617">
                <a:tc>
                  <a:txBody>
                    <a:bodyPr/>
                    <a:lstStyle/>
                    <a:p>
                      <a:pPr>
                        <a:lnSpc>
                          <a:spcPts val="28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貳、</a:t>
                      </a:r>
                      <a:r>
                        <a:rPr lang="zh-TW" altLang="en-US" sz="2000" kern="100" dirty="0">
                          <a:effectLst/>
                        </a:rPr>
                        <a:t>二</a:t>
                      </a:r>
                      <a:r>
                        <a:rPr lang="zh-TW" sz="2000" kern="100" dirty="0">
                          <a:effectLst/>
                        </a:rPr>
                        <a:t>、</a:t>
                      </a:r>
                      <a:r>
                        <a:rPr lang="zh-TW" altLang="en-US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財務報告</a:t>
                      </a:r>
                      <a:r>
                        <a:rPr lang="en-US" altLang="zh-TW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歷年度  大公電費用支出記錄表</a:t>
                      </a:r>
                      <a:r>
                        <a:rPr lang="en-US" altLang="zh-TW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A2C1A88-88E1-44B1-BB11-213090CEAEC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2230057" y="63770"/>
            <a:ext cx="4990258" cy="75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7445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468338" y="3334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55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620466" y="2803969"/>
            <a:ext cx="5256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2735263" algn="l"/>
              </a:tabLst>
            </a:pPr>
            <a:r>
              <a:rPr lang="zh-TW" altLang="zh-TW" sz="2800" b="1" u="none" dirty="0">
                <a:solidFill>
                  <a:schemeClr val="tx1"/>
                </a:solidFill>
                <a:ea typeface="標楷體" pitchFamily="65" charset="-120"/>
                <a:cs typeface="Times New Roman" pitchFamily="18" charset="0"/>
              </a:rPr>
              <a:t>壹、主席致詞</a:t>
            </a:r>
            <a:r>
              <a:rPr lang="zh-TW" altLang="en-US" sz="2800" b="1" u="none" dirty="0">
                <a:solidFill>
                  <a:schemeClr val="tx1"/>
                </a:solidFill>
                <a:ea typeface="標楷體" pitchFamily="65" charset="-120"/>
                <a:cs typeface="Times New Roman" pitchFamily="18" charset="0"/>
              </a:rPr>
              <a:t>暨宣佈開會</a:t>
            </a:r>
            <a:r>
              <a:rPr lang="zh-TW" altLang="en-US" sz="2800" b="1" u="none" dirty="0">
                <a:solidFill>
                  <a:schemeClr val="tx1"/>
                </a:solidFill>
                <a:latin typeface="新細明體" panose="02020500000000000000" pitchFamily="18" charset="-12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：</a:t>
            </a:r>
            <a:r>
              <a:rPr lang="en-US" altLang="zh-TW" sz="2800" b="1" u="none" dirty="0">
                <a:solidFill>
                  <a:schemeClr val="tx1"/>
                </a:solidFill>
                <a:latin typeface="新細明體" panose="02020500000000000000" pitchFamily="18" charset="-12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(</a:t>
            </a:r>
            <a:r>
              <a:rPr lang="zh-TW" altLang="en-US" sz="2800" b="1" u="none" dirty="0">
                <a:solidFill>
                  <a:schemeClr val="tx1"/>
                </a:solidFill>
                <a:latin typeface="新細明體" panose="02020500000000000000" pitchFamily="18" charset="-12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略</a:t>
            </a:r>
            <a:r>
              <a:rPr lang="en-US" altLang="zh-TW" sz="2800" b="1" u="none" dirty="0">
                <a:solidFill>
                  <a:schemeClr val="tx1"/>
                </a:solidFill>
                <a:latin typeface="新細明體" panose="02020500000000000000" pitchFamily="18" charset="-12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)</a:t>
            </a:r>
            <a:endParaRPr lang="en-US" altLang="zh-TW" sz="2800" b="1" u="none" dirty="0">
              <a:solidFill>
                <a:schemeClr val="tx1"/>
              </a:solidFill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411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468338" y="3334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55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620466" y="2803969"/>
            <a:ext cx="5616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2735263" algn="l"/>
              </a:tabLst>
            </a:pPr>
            <a:r>
              <a:rPr lang="zh-TW" altLang="en-US" sz="2800" b="1" u="none" dirty="0">
                <a:solidFill>
                  <a:schemeClr val="tx1"/>
                </a:solidFill>
                <a:ea typeface="標楷體" pitchFamily="65" charset="-120"/>
                <a:cs typeface="Times New Roman" pitchFamily="18" charset="0"/>
              </a:rPr>
              <a:t>貳、住戶反映事項及物管工作報告： </a:t>
            </a:r>
          </a:p>
        </p:txBody>
      </p:sp>
    </p:spTree>
    <p:extLst>
      <p:ext uri="{BB962C8B-B14F-4D97-AF65-F5344CB8AC3E}">
        <p14:creationId xmlns:p14="http://schemas.microsoft.com/office/powerpoint/2010/main" xmlns="" val="646118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468338" y="3334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55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72266" y="643712"/>
            <a:ext cx="7704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tabLst>
                <a:tab pos="2735263" algn="l"/>
              </a:tabLst>
            </a:pPr>
            <a:r>
              <a:rPr lang="zh-TW" altLang="en-US" sz="2400" b="1" u="none" dirty="0">
                <a:solidFill>
                  <a:schemeClr val="tx1"/>
                </a:solidFill>
                <a:ea typeface="標楷體" pitchFamily="65" charset="-120"/>
                <a:cs typeface="新細明體" pitchFamily="18" charset="-120"/>
              </a:rPr>
              <a:t>一</a:t>
            </a:r>
            <a:r>
              <a:rPr lang="en-US" altLang="zh-TW" sz="2400" b="1" u="none" dirty="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rPr>
              <a:t>.</a:t>
            </a:r>
            <a:r>
              <a:rPr lang="zh-TW" altLang="en-US" b="1" u="none" dirty="0">
                <a:solidFill>
                  <a:schemeClr val="tx1"/>
                </a:solidFill>
                <a:ea typeface="標楷體" pitchFamily="65" charset="-120"/>
                <a:cs typeface="新細明體" pitchFamily="18" charset="-120"/>
              </a:rPr>
              <a:t>住戶反應事項及處理情形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87463" y="38317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50950" y="2060575"/>
            <a:ext cx="9145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43638" y="1072340"/>
          <a:ext cx="8643999" cy="5320324"/>
        </p:xfrm>
        <a:graphic>
          <a:graphicData uri="http://schemas.openxmlformats.org/drawingml/2006/table">
            <a:tbl>
              <a:tblPr/>
              <a:tblGrid>
                <a:gridCol w="11430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01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005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13173">
                <a:tc>
                  <a:txBody>
                    <a:bodyPr/>
                    <a:lstStyle/>
                    <a:p>
                      <a:pPr algn="l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latin typeface="標楷體"/>
                          <a:ea typeface="新細明體"/>
                          <a:cs typeface="新細明體"/>
                        </a:rPr>
                        <a:t>110/07/04</a:t>
                      </a:r>
                      <a:endParaRPr lang="zh-TW" sz="1200" kern="100" dirty="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latin typeface="標楷體"/>
                          <a:ea typeface="新細明體"/>
                          <a:cs typeface="新細明體"/>
                        </a:rPr>
                        <a:t>36-16F</a:t>
                      </a:r>
                      <a:endParaRPr lang="zh-TW" sz="1200" kern="10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0">
                          <a:latin typeface="Times New Roman"/>
                          <a:ea typeface="標楷體"/>
                          <a:cs typeface="新細明體"/>
                        </a:rPr>
                        <a:t>頂</a:t>
                      </a:r>
                      <a:r>
                        <a:rPr lang="en-US" sz="1400" b="1" kern="0">
                          <a:latin typeface="Times New Roman"/>
                          <a:ea typeface="標楷體"/>
                          <a:cs typeface="新細明體"/>
                        </a:rPr>
                        <a:t>F</a:t>
                      </a:r>
                      <a:r>
                        <a:rPr lang="zh-TW" sz="1400" b="1" kern="0">
                          <a:latin typeface="Times New Roman"/>
                          <a:ea typeface="標楷體"/>
                          <a:cs typeface="新細明體"/>
                        </a:rPr>
                        <a:t>鐵管生鏽嚴重，鏽片亂飛</a:t>
                      </a:r>
                      <a:endParaRPr lang="zh-TW" sz="1200" kern="10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latin typeface="標楷體"/>
                          <a:ea typeface="新細明體"/>
                          <a:cs typeface="新細明體"/>
                        </a:rPr>
                        <a:t>7/5</a:t>
                      </a:r>
                      <a:r>
                        <a:rPr lang="zh-TW" sz="1400" b="1" kern="0">
                          <a:latin typeface="Times New Roman"/>
                          <a:ea typeface="標楷體"/>
                          <a:cs typeface="新細明體"/>
                        </a:rPr>
                        <a:t>回覆將呈管委會討論</a:t>
                      </a:r>
                      <a:endParaRPr lang="zh-TW" sz="1200" kern="10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3173">
                <a:tc>
                  <a:txBody>
                    <a:bodyPr/>
                    <a:lstStyle/>
                    <a:p>
                      <a:pPr algn="l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latin typeface="標楷體"/>
                          <a:ea typeface="新細明體"/>
                          <a:cs typeface="新細明體"/>
                        </a:rPr>
                        <a:t>110/07/06</a:t>
                      </a:r>
                      <a:endParaRPr lang="zh-TW" sz="1200" kern="10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latin typeface="標楷體"/>
                          <a:ea typeface="新細明體"/>
                          <a:cs typeface="新細明體"/>
                        </a:rPr>
                        <a:t>38-3F</a:t>
                      </a:r>
                      <a:endParaRPr lang="zh-TW" sz="1200" kern="10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0">
                          <a:latin typeface="Times New Roman"/>
                          <a:ea typeface="標楷體"/>
                          <a:cs typeface="新細明體"/>
                        </a:rPr>
                        <a:t>樓上有人丟菸蒂下來</a:t>
                      </a:r>
                      <a:endParaRPr lang="zh-TW" sz="1200" kern="10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latin typeface="標楷體"/>
                          <a:ea typeface="新細明體"/>
                          <a:cs typeface="新細明體"/>
                        </a:rPr>
                        <a:t>7/9</a:t>
                      </a:r>
                      <a:r>
                        <a:rPr lang="zh-TW" sz="1400" b="1" kern="0" dirty="0">
                          <a:latin typeface="Times New Roman"/>
                          <a:ea typeface="標楷體"/>
                          <a:cs typeface="新細明體"/>
                        </a:rPr>
                        <a:t>回覆無法查證何人所為，會以宣導單進行</a:t>
                      </a:r>
                      <a:r>
                        <a:rPr lang="zh-TW" sz="1400" b="1" kern="0" dirty="0" smtClean="0">
                          <a:latin typeface="Times New Roman"/>
                          <a:ea typeface="標楷體"/>
                          <a:cs typeface="新細明體"/>
                        </a:rPr>
                        <a:t>宣導</a:t>
                      </a:r>
                      <a:endParaRPr lang="en-US" altLang="zh-TW" sz="1400" b="1" kern="0" dirty="0" smtClean="0">
                        <a:latin typeface="Times New Roman"/>
                        <a:ea typeface="標楷體"/>
                        <a:cs typeface="新細明體"/>
                      </a:endParaRPr>
                    </a:p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0" dirty="0" smtClean="0">
                          <a:latin typeface="Times New Roman"/>
                          <a:ea typeface="標楷體"/>
                          <a:cs typeface="Times New Roman"/>
                        </a:rPr>
                        <a:t>7/16</a:t>
                      </a:r>
                      <a:r>
                        <a:rPr lang="zh-TW" altLang="en-US" sz="1400" b="1" kern="0" dirty="0" smtClean="0">
                          <a:latin typeface="Times New Roman"/>
                          <a:ea typeface="標楷體"/>
                          <a:cs typeface="Times New Roman"/>
                        </a:rPr>
                        <a:t>已張貼宣導單</a:t>
                      </a:r>
                      <a:endParaRPr lang="zh-TW" sz="1200" kern="100" dirty="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3173">
                <a:tc>
                  <a:txBody>
                    <a:bodyPr/>
                    <a:lstStyle/>
                    <a:p>
                      <a:pPr algn="l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latin typeface="標楷體"/>
                          <a:ea typeface="新細明體"/>
                          <a:cs typeface="新細明體"/>
                        </a:rPr>
                        <a:t>110/07/09</a:t>
                      </a:r>
                      <a:endParaRPr lang="zh-TW" sz="1200" kern="10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latin typeface="標楷體"/>
                          <a:ea typeface="新細明體"/>
                          <a:cs typeface="新細明體"/>
                        </a:rPr>
                        <a:t>36-2-7F</a:t>
                      </a:r>
                      <a:endParaRPr lang="zh-TW" sz="1200" kern="10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0">
                          <a:latin typeface="Times New Roman"/>
                          <a:ea typeface="標楷體"/>
                          <a:cs typeface="新細明體"/>
                        </a:rPr>
                        <a:t>大樓共同天線無訊號</a:t>
                      </a:r>
                      <a:endParaRPr lang="zh-TW" sz="1200" kern="10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latin typeface="標楷體"/>
                          <a:ea typeface="新細明體"/>
                          <a:cs typeface="新細明體"/>
                        </a:rPr>
                        <a:t>7/9</a:t>
                      </a:r>
                      <a:r>
                        <a:rPr lang="zh-TW" sz="1400" b="1" kern="0">
                          <a:latin typeface="Times New Roman"/>
                          <a:ea typeface="標楷體"/>
                          <a:cs typeface="新細明體"/>
                        </a:rPr>
                        <a:t>無人接</a:t>
                      </a:r>
                      <a:endParaRPr lang="zh-TW" sz="1200" kern="100">
                        <a:latin typeface="Times New Roman"/>
                        <a:ea typeface="新細明體"/>
                        <a:cs typeface="Times New Roman"/>
                      </a:endParaRPr>
                    </a:p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latin typeface="標楷體"/>
                          <a:ea typeface="新細明體"/>
                          <a:cs typeface="新細明體"/>
                        </a:rPr>
                        <a:t>7/10</a:t>
                      </a:r>
                      <a:r>
                        <a:rPr lang="zh-TW" sz="1400" b="1" kern="0">
                          <a:latin typeface="Times New Roman"/>
                          <a:ea typeface="標楷體"/>
                          <a:cs typeface="新細明體"/>
                        </a:rPr>
                        <a:t>回覆將找廠商檢測，了解原因後續處理</a:t>
                      </a:r>
                      <a:endParaRPr lang="zh-TW" sz="1200" kern="10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9571">
                <a:tc>
                  <a:txBody>
                    <a:bodyPr/>
                    <a:lstStyle/>
                    <a:p>
                      <a:pPr algn="l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latin typeface="標楷體"/>
                          <a:ea typeface="新細明體"/>
                          <a:cs typeface="新細明體"/>
                        </a:rPr>
                        <a:t>110/07/11</a:t>
                      </a:r>
                      <a:endParaRPr lang="zh-TW" sz="1200" kern="10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latin typeface="標楷體"/>
                          <a:ea typeface="新細明體"/>
                          <a:cs typeface="新細明體"/>
                        </a:rPr>
                        <a:t>36-16F</a:t>
                      </a:r>
                      <a:endParaRPr lang="zh-TW" sz="1200" kern="10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latin typeface="標楷體"/>
                          <a:ea typeface="新細明體"/>
                          <a:cs typeface="新細明體"/>
                        </a:rPr>
                        <a:t>R</a:t>
                      </a:r>
                      <a:r>
                        <a:rPr lang="zh-TW" sz="1400" b="1" kern="0">
                          <a:latin typeface="Times New Roman"/>
                          <a:ea typeface="標楷體"/>
                          <a:cs typeface="新細明體"/>
                        </a:rPr>
                        <a:t>樓曬衣場時常有人上去抽菸，菸蒂往樓下丟</a:t>
                      </a:r>
                      <a:endParaRPr lang="zh-TW" sz="1200" kern="10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 smtClean="0">
                          <a:latin typeface="標楷體"/>
                          <a:ea typeface="新細明體"/>
                          <a:cs typeface="新細明體"/>
                        </a:rPr>
                        <a:t>7/15</a:t>
                      </a:r>
                      <a:r>
                        <a:rPr lang="zh-TW" sz="1400" b="1" kern="0" dirty="0">
                          <a:latin typeface="Times New Roman"/>
                          <a:ea typeface="標楷體"/>
                          <a:cs typeface="新細明體"/>
                        </a:rPr>
                        <a:t>回覆住戶會以宣導單進行</a:t>
                      </a:r>
                      <a:r>
                        <a:rPr lang="zh-TW" sz="1400" b="1" kern="0" dirty="0" smtClean="0">
                          <a:latin typeface="Times New Roman"/>
                          <a:ea typeface="標楷體"/>
                          <a:cs typeface="新細明體"/>
                        </a:rPr>
                        <a:t>宣導</a:t>
                      </a:r>
                      <a:endParaRPr lang="en-US" altLang="zh-TW" sz="1400" b="1" kern="0" dirty="0" smtClean="0">
                        <a:latin typeface="Times New Roman"/>
                        <a:ea typeface="標楷體"/>
                        <a:cs typeface="新細明體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kern="0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  <a:cs typeface="新細明體"/>
                        </a:rPr>
                        <a:t>7/16</a:t>
                      </a:r>
                      <a:r>
                        <a:rPr lang="zh-TW" altLang="en-US" sz="1400" b="1" kern="0" dirty="0" smtClean="0">
                          <a:solidFill>
                            <a:schemeClr val="tx1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已張貼宣導單</a:t>
                      </a:r>
                      <a:endParaRPr lang="zh-TW" altLang="zh-TW" sz="1400" b="1" kern="0" dirty="0" smtClean="0">
                        <a:solidFill>
                          <a:schemeClr val="tx1"/>
                        </a:solidFill>
                        <a:latin typeface="Times New Roman"/>
                        <a:ea typeface="標楷體"/>
                        <a:cs typeface="新細明體"/>
                      </a:endParaRPr>
                    </a:p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TW" sz="1200" kern="100" dirty="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91234">
                <a:tc>
                  <a:txBody>
                    <a:bodyPr/>
                    <a:lstStyle/>
                    <a:p>
                      <a:pPr algn="l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latin typeface="標楷體"/>
                          <a:ea typeface="新細明體"/>
                          <a:cs typeface="新細明體"/>
                        </a:rPr>
                        <a:t>110/07/12</a:t>
                      </a:r>
                      <a:endParaRPr lang="zh-TW" sz="1200" kern="100" dirty="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latin typeface="標楷體"/>
                          <a:ea typeface="新細明體"/>
                          <a:cs typeface="新細明體"/>
                        </a:rPr>
                        <a:t>38-4F</a:t>
                      </a:r>
                      <a:endParaRPr lang="zh-TW" sz="1200" kern="10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latin typeface="標楷體"/>
                          <a:ea typeface="新細明體"/>
                          <a:cs typeface="新細明體"/>
                        </a:rPr>
                        <a:t>6/30</a:t>
                      </a:r>
                      <a:r>
                        <a:rPr lang="zh-TW" sz="1400" b="1" kern="0">
                          <a:latin typeface="Times New Roman"/>
                          <a:ea typeface="標楷體"/>
                          <a:cs typeface="新細明體"/>
                        </a:rPr>
                        <a:t>和</a:t>
                      </a:r>
                      <a:r>
                        <a:rPr lang="en-US" sz="1400" b="1" kern="0">
                          <a:latin typeface="Times New Roman"/>
                          <a:ea typeface="標楷體"/>
                          <a:cs typeface="新細明體"/>
                        </a:rPr>
                        <a:t>7/11</a:t>
                      </a:r>
                      <a:r>
                        <a:rPr lang="zh-TW" sz="1400" b="1" kern="0">
                          <a:latin typeface="Times New Roman"/>
                          <a:ea typeface="標楷體"/>
                          <a:cs typeface="新細明體"/>
                        </a:rPr>
                        <a:t>皆收到樓上丟擲菸蒂；恐發生火災，如有，該如何負責</a:t>
                      </a:r>
                      <a:endParaRPr lang="zh-TW" sz="1200" kern="10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0" dirty="0" smtClean="0">
                          <a:latin typeface="標楷體"/>
                          <a:ea typeface="新細明體"/>
                          <a:cs typeface="新細明體"/>
                        </a:rPr>
                        <a:t>7/15</a:t>
                      </a:r>
                      <a:r>
                        <a:rPr lang="zh-TW" sz="1400" b="1" kern="0" dirty="0">
                          <a:latin typeface="Times New Roman"/>
                          <a:ea typeface="標楷體"/>
                          <a:cs typeface="新細明體"/>
                        </a:rPr>
                        <a:t>回覆住戶會以宣導單進行</a:t>
                      </a:r>
                      <a:r>
                        <a:rPr lang="zh-TW" sz="1400" b="1" kern="0" dirty="0" smtClean="0">
                          <a:latin typeface="Times New Roman"/>
                          <a:ea typeface="標楷體"/>
                          <a:cs typeface="新細明體"/>
                        </a:rPr>
                        <a:t>宣導</a:t>
                      </a:r>
                      <a:endParaRPr lang="en-US" altLang="zh-TW" sz="1400" b="1" kern="0" dirty="0" smtClean="0">
                        <a:latin typeface="Times New Roman"/>
                        <a:ea typeface="標楷體"/>
                        <a:cs typeface="新細明體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kern="0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  <a:cs typeface="新細明體"/>
                        </a:rPr>
                        <a:t>7/16</a:t>
                      </a:r>
                      <a:r>
                        <a:rPr lang="zh-TW" altLang="en-US" sz="1400" b="1" kern="0" dirty="0" smtClean="0">
                          <a:solidFill>
                            <a:schemeClr val="tx1"/>
                          </a:solidFill>
                          <a:latin typeface="Times New Roman"/>
                          <a:ea typeface="標楷體"/>
                          <a:cs typeface="新細明體"/>
                        </a:rPr>
                        <a:t>已張貼宣導單</a:t>
                      </a:r>
                      <a:endParaRPr lang="zh-TW" altLang="zh-TW" sz="1400" b="1" kern="0" dirty="0" smtClean="0">
                        <a:solidFill>
                          <a:schemeClr val="tx1"/>
                        </a:solidFill>
                        <a:latin typeface="Times New Roman"/>
                        <a:ea typeface="標楷體"/>
                        <a:cs typeface="新細明體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sz="1200" kern="100" dirty="0"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342522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8018" y="929464"/>
            <a:ext cx="7286676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直線單箭頭接點 3"/>
          <p:cNvCxnSpPr/>
          <p:nvPr/>
        </p:nvCxnSpPr>
        <p:spPr>
          <a:xfrm rot="5400000" flipH="1" flipV="1">
            <a:off x="2286778" y="3572670"/>
            <a:ext cx="1000132" cy="100013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2358216" y="471567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286778" y="478711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頂樓女兒牆鐵條漆面剝落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ChangeArrowheads="1"/>
          </p:cNvSpPr>
          <p:nvPr/>
        </p:nvSpPr>
        <p:spPr bwMode="auto">
          <a:xfrm rot="10800000" flipV="1">
            <a:off x="0" y="2895221"/>
            <a:ext cx="914558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06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2</a:t>
            </a:r>
            <a:r>
              <a:rPr kumimoji="1" lang="zh-TW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、社區委員會工作報告：</a:t>
            </a:r>
            <a:endParaRPr kumimoji="1" lang="en-US" altLang="zh-TW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b="1" dirty="0"/>
              <a:t> </a:t>
            </a:r>
            <a:endParaRPr lang="zh-TW" altLang="zh-TW" sz="800" u="none" dirty="0">
              <a:ea typeface="標楷體" pitchFamily="65" charset="-120"/>
            </a:endParaRPr>
          </a:p>
          <a:p>
            <a:pPr marL="0" marR="0" lvl="0" indent="406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標楷體" pitchFamily="65" charset="-120"/>
              <a:cs typeface="新細明體" pitchFamily="18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075056"/>
            <a:ext cx="8573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u="none" dirty="0" smtClean="0">
                <a:ea typeface="標楷體" pitchFamily="65" charset="-120"/>
              </a:rPr>
              <a:t>     </a:t>
            </a:r>
            <a:r>
              <a:rPr lang="zh-TW" altLang="zh-TW" sz="3600" b="1" u="none" dirty="0" smtClean="0">
                <a:ea typeface="標楷體" pitchFamily="65" charset="-120"/>
              </a:rPr>
              <a:t>叁、上</a:t>
            </a:r>
            <a:r>
              <a:rPr lang="en-US" altLang="zh-TW" sz="3600" b="1" u="none" dirty="0" smtClean="0">
                <a:ea typeface="標楷體" pitchFamily="65" charset="-120"/>
              </a:rPr>
              <a:t>(</a:t>
            </a:r>
            <a:r>
              <a:rPr lang="zh-TW" altLang="en-US" sz="3600" b="1" u="none" dirty="0" smtClean="0">
                <a:ea typeface="標楷體" pitchFamily="65" charset="-120"/>
              </a:rPr>
              <a:t>十</a:t>
            </a:r>
            <a:r>
              <a:rPr lang="en-US" altLang="zh-TW" sz="3600" b="1" u="none" dirty="0" smtClean="0">
                <a:ea typeface="標楷體" pitchFamily="65" charset="-120"/>
              </a:rPr>
              <a:t>)</a:t>
            </a:r>
            <a:r>
              <a:rPr lang="zh-TW" altLang="zh-TW" sz="3600" b="1" u="none" dirty="0" smtClean="0">
                <a:ea typeface="標楷體" pitchFamily="65" charset="-120"/>
              </a:rPr>
              <a:t>會議提案執行情</a:t>
            </a:r>
            <a:r>
              <a:rPr lang="zh-TW" altLang="en-US" sz="3600" b="1" u="none" dirty="0" smtClean="0">
                <a:ea typeface="標楷體" pitchFamily="65" charset="-120"/>
              </a:rPr>
              <a:t>行</a:t>
            </a:r>
            <a:endParaRPr lang="zh-TW" altLang="zh-TW" sz="3600" u="none" dirty="0" smtClean="0">
              <a:ea typeface="標楷體" pitchFamily="65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佈景主題6">
  <a:themeElements>
    <a:clrScheme name="自然力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神韻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角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Perpetua" pitchFamily="18" charset="0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佈景主題6</Template>
  <TotalTime>33515</TotalTime>
  <Words>1741</Words>
  <Application>Microsoft Office PowerPoint</Application>
  <PresentationFormat>自訂</PresentationFormat>
  <Paragraphs>273</Paragraphs>
  <Slides>34</Slides>
  <Notes>19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35" baseType="lpstr">
      <vt:lpstr>佈景主題6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  <vt:lpstr>投影片 31</vt:lpstr>
      <vt:lpstr>投影片 32</vt:lpstr>
      <vt:lpstr>投影片 33</vt:lpstr>
      <vt:lpstr>投影片 34</vt:lpstr>
    </vt:vector>
  </TitlesOfParts>
  <Company>Hollings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Administrator</dc:creator>
  <cp:lastModifiedBy>User</cp:lastModifiedBy>
  <cp:revision>2756</cp:revision>
  <cp:lastPrinted>2017-01-10T01:23:41Z</cp:lastPrinted>
  <dcterms:created xsi:type="dcterms:W3CDTF">2011-01-04T06:56:03Z</dcterms:created>
  <dcterms:modified xsi:type="dcterms:W3CDTF">2021-07-19T05:56:43Z</dcterms:modified>
</cp:coreProperties>
</file>